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9" r:id="rId2"/>
    <p:sldId id="257" r:id="rId3"/>
    <p:sldId id="281" r:id="rId4"/>
    <p:sldId id="282" r:id="rId5"/>
    <p:sldId id="283" r:id="rId6"/>
    <p:sldId id="284" r:id="rId7"/>
    <p:sldId id="288" r:id="rId8"/>
    <p:sldId id="289" r:id="rId9"/>
    <p:sldId id="339" r:id="rId10"/>
    <p:sldId id="340" r:id="rId11"/>
    <p:sldId id="341" r:id="rId12"/>
    <p:sldId id="346" r:id="rId13"/>
    <p:sldId id="342" r:id="rId14"/>
    <p:sldId id="343" r:id="rId15"/>
    <p:sldId id="294" r:id="rId16"/>
    <p:sldId id="302" r:id="rId17"/>
    <p:sldId id="303" r:id="rId18"/>
    <p:sldId id="348" r:id="rId19"/>
    <p:sldId id="349" r:id="rId20"/>
    <p:sldId id="350" r:id="rId21"/>
    <p:sldId id="351" r:id="rId22"/>
    <p:sldId id="352" r:id="rId23"/>
    <p:sldId id="319" r:id="rId24"/>
    <p:sldId id="320" r:id="rId25"/>
    <p:sldId id="321" r:id="rId26"/>
    <p:sldId id="322" r:id="rId27"/>
    <p:sldId id="324" r:id="rId28"/>
    <p:sldId id="325" r:id="rId29"/>
    <p:sldId id="326" r:id="rId30"/>
    <p:sldId id="327" r:id="rId31"/>
    <p:sldId id="387" r:id="rId32"/>
    <p:sldId id="391" r:id="rId33"/>
    <p:sldId id="392" r:id="rId34"/>
    <p:sldId id="393" r:id="rId35"/>
    <p:sldId id="397" r:id="rId36"/>
    <p:sldId id="398" r:id="rId37"/>
    <p:sldId id="399" r:id="rId38"/>
    <p:sldId id="402" r:id="rId39"/>
    <p:sldId id="403" r:id="rId40"/>
    <p:sldId id="404" r:id="rId41"/>
    <p:sldId id="406" r:id="rId42"/>
    <p:sldId id="408" r:id="rId43"/>
    <p:sldId id="409" r:id="rId44"/>
    <p:sldId id="416" r:id="rId45"/>
    <p:sldId id="417" r:id="rId46"/>
    <p:sldId id="418" r:id="rId47"/>
    <p:sldId id="419" r:id="rId48"/>
    <p:sldId id="420" r:id="rId49"/>
    <p:sldId id="452" r:id="rId50"/>
    <p:sldId id="453" r:id="rId51"/>
    <p:sldId id="454" r:id="rId52"/>
    <p:sldId id="455" r:id="rId53"/>
    <p:sldId id="456" r:id="rId54"/>
    <p:sldId id="457" r:id="rId55"/>
    <p:sldId id="463" r:id="rId56"/>
    <p:sldId id="482" r:id="rId57"/>
    <p:sldId id="483" r:id="rId58"/>
    <p:sldId id="484" r:id="rId59"/>
    <p:sldId id="492" r:id="rId60"/>
    <p:sldId id="493" r:id="rId61"/>
    <p:sldId id="500" r:id="rId6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3150" autoAdjust="0"/>
  </p:normalViewPr>
  <p:slideViewPr>
    <p:cSldViewPr>
      <p:cViewPr varScale="1">
        <p:scale>
          <a:sx n="58" d="100"/>
          <a:sy n="58" d="100"/>
        </p:scale>
        <p:origin x="1662" y="72"/>
      </p:cViewPr>
      <p:guideLst>
        <p:guide orient="horz" pos="2160"/>
        <p:guide pos="2880"/>
      </p:guideLst>
    </p:cSldViewPr>
  </p:slideViewPr>
  <p:outlineViewPr>
    <p:cViewPr>
      <p:scale>
        <a:sx n="33" d="100"/>
        <a:sy n="33" d="100"/>
      </p:scale>
      <p:origin x="0" y="93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28F0DF6A-08DB-40AF-B66F-5A2884992D48}" type="datetimeFigureOut">
              <a:rPr lang="en-US"/>
              <a:pPr>
                <a:defRPr/>
              </a:pPr>
              <a:t>4/6/2019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288C51D-1B3F-4A63-90FE-3B136C7560D4}" type="slidenum">
              <a:rPr lang="en-US" altLang="en-US"/>
              <a:pPr>
                <a:defRPr/>
              </a:pPr>
              <a:t>‹#›</a:t>
            </a:fld>
            <a:endParaRPr lang="en-US" altLang="en-US"/>
          </a:p>
        </p:txBody>
      </p:sp>
    </p:spTree>
    <p:extLst>
      <p:ext uri="{BB962C8B-B14F-4D97-AF65-F5344CB8AC3E}">
        <p14:creationId xmlns:p14="http://schemas.microsoft.com/office/powerpoint/2010/main" val="16172421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6E8F5C1D-3167-44C1-B4CD-157F3383DEC2}" type="slidenum">
              <a:rPr lang="en-US" altLang="en-US" smtClean="0"/>
              <a:pPr>
                <a:spcBef>
                  <a:spcPct val="0"/>
                </a:spcBef>
              </a:pPr>
              <a:t>1</a:t>
            </a:fld>
            <a:endParaRPr lang="en-US" altLang="en-US" smtClean="0"/>
          </a:p>
        </p:txBody>
      </p:sp>
      <p:sp>
        <p:nvSpPr>
          <p:cNvPr id="2" name="Footer Placeholder 1"/>
          <p:cNvSpPr>
            <a:spLocks noGrp="1"/>
          </p:cNvSpPr>
          <p:nvPr>
            <p:ph type="ftr" sz="quarter" idx="4"/>
          </p:nvPr>
        </p:nvSpPr>
        <p:spPr/>
        <p:txBody>
          <a:bodyPr/>
          <a:lstStyle/>
          <a:p>
            <a:pPr>
              <a:defRPr/>
            </a:pPr>
            <a:endParaRPr lang="en-US"/>
          </a:p>
        </p:txBody>
      </p:sp>
    </p:spTree>
    <p:extLst>
      <p:ext uri="{BB962C8B-B14F-4D97-AF65-F5344CB8AC3E}">
        <p14:creationId xmlns:p14="http://schemas.microsoft.com/office/powerpoint/2010/main" val="3375057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Dkl is not a distance it is not even symmetric and grows arbitrarily big for any component of w approaching to 0 which makes KL divergence unsuitable for many feature types that tend to have vanishing components.</a:t>
            </a:r>
          </a:p>
          <a:p>
            <a:endParaRPr lang="en-US" altLang="en-US" smtClean="0"/>
          </a:p>
          <a:p>
            <a:r>
              <a:rPr lang="en-US" altLang="en-US" smtClean="0"/>
              <a:t>Hence this is made symmetric through the definition of the JS divergence where m=(v+w)/2</a:t>
            </a:r>
          </a:p>
          <a:p>
            <a:r>
              <a:rPr lang="en-US" altLang="en-US" smtClean="0"/>
              <a:t>This is finite</a:t>
            </a:r>
          </a:p>
          <a:p>
            <a:endParaRPr lang="en-US" altLang="en-US" smtClean="0"/>
          </a:p>
          <a:p>
            <a:r>
              <a:rPr lang="en-US" altLang="en-US" smtClean="0"/>
              <a:t>Both are used for probability vectors with non negative components that sum to one.</a:t>
            </a:r>
          </a:p>
          <a:p>
            <a:r>
              <a:rPr lang="en-US" altLang="en-US" smtClean="0"/>
              <a:t>These measure are not suitable for a number of feature types for ex thoses that describe distributions with their central movements as they can be negative.</a:t>
            </a:r>
          </a:p>
          <a:p>
            <a:endParaRPr lang="en-US" altLang="en-US" smtClean="0"/>
          </a:p>
          <a:p>
            <a:endParaRPr lang="en-US" altLang="en-US" smtClean="0"/>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8E990670-8736-4026-9277-3255D30C0B84}" type="slidenum">
              <a:rPr lang="en-US" altLang="en-US" smtClean="0"/>
              <a:pPr/>
              <a:t>55</a:t>
            </a:fld>
            <a:endParaRPr lang="en-US" altLang="en-US" smtClean="0"/>
          </a:p>
        </p:txBody>
      </p:sp>
    </p:spTree>
    <p:extLst>
      <p:ext uri="{BB962C8B-B14F-4D97-AF65-F5344CB8AC3E}">
        <p14:creationId xmlns:p14="http://schemas.microsoft.com/office/powerpoint/2010/main" val="548562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Standardization makes components of a feature vector comparable in range</a:t>
            </a:r>
          </a:p>
          <a:p>
            <a:endParaRPr lang="en-US" alt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07BCEB4D-CA45-4410-958B-A1A63EE7B4E5}" type="slidenum">
              <a:rPr lang="en-US" altLang="en-US" smtClean="0"/>
              <a:pPr/>
              <a:t>56</a:t>
            </a:fld>
            <a:endParaRPr lang="en-US" altLang="en-US" smtClean="0"/>
          </a:p>
        </p:txBody>
      </p:sp>
    </p:spTree>
    <p:extLst>
      <p:ext uri="{BB962C8B-B14F-4D97-AF65-F5344CB8AC3E}">
        <p14:creationId xmlns:p14="http://schemas.microsoft.com/office/powerpoint/2010/main" val="2123391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latin typeface="Arial" panose="020B0604020202020204" pitchFamily="34" charset="0"/>
              </a:rPr>
              <a:t>Resulting in creating feature vectors v</a:t>
            </a:r>
            <a:r>
              <a:rPr lang="en-US" altLang="en-US" baseline="30000" smtClean="0">
                <a:latin typeface="Arial" panose="020B0604020202020204" pitchFamily="34" charset="0"/>
              </a:rPr>
              <a:t>~1</a:t>
            </a:r>
            <a:r>
              <a:rPr lang="en-US" altLang="en-US" smtClean="0">
                <a:latin typeface="Arial" panose="020B0604020202020204" pitchFamily="34" charset="0"/>
              </a:rPr>
              <a:t>,v</a:t>
            </a:r>
            <a:r>
              <a:rPr lang="en-US" altLang="en-US" baseline="30000" smtClean="0">
                <a:latin typeface="Arial" panose="020B0604020202020204" pitchFamily="34" charset="0"/>
              </a:rPr>
              <a:t>~2</a:t>
            </a:r>
            <a:r>
              <a:rPr lang="en-US" altLang="en-US" smtClean="0">
                <a:latin typeface="Arial" panose="020B0604020202020204" pitchFamily="34" charset="0"/>
              </a:rPr>
              <a:t>…v</a:t>
            </a:r>
            <a:r>
              <a:rPr lang="en-US" altLang="en-US" baseline="30000" smtClean="0">
                <a:latin typeface="Arial" panose="020B0604020202020204" pitchFamily="34" charset="0"/>
              </a:rPr>
              <a:t>~n </a:t>
            </a:r>
            <a:r>
              <a:rPr lang="el-GR" altLang="en-US" smtClean="0">
                <a:latin typeface="Arial" panose="020B0604020202020204" pitchFamily="34" charset="0"/>
              </a:rPr>
              <a:t>ϵ</a:t>
            </a:r>
            <a:r>
              <a:rPr lang="en-US" altLang="en-US" smtClean="0">
                <a:latin typeface="Arial" panose="020B0604020202020204" pitchFamily="34" charset="0"/>
              </a:rPr>
              <a:t> R</a:t>
            </a:r>
            <a:r>
              <a:rPr lang="en-US" altLang="en-US" baseline="30000" smtClean="0">
                <a:latin typeface="Arial" panose="020B0604020202020204" pitchFamily="34" charset="0"/>
              </a:rPr>
              <a:t>n </a:t>
            </a:r>
            <a:r>
              <a:rPr lang="en-US" altLang="en-US" smtClean="0">
                <a:latin typeface="Arial" panose="020B0604020202020204" pitchFamily="34" charset="0"/>
              </a:rPr>
              <a:t>whose components have a size 1 and mean of 0</a:t>
            </a:r>
          </a:p>
          <a:p>
            <a:r>
              <a:rPr lang="en-US" altLang="en-US" smtClean="0"/>
              <a:t>This process creates feature vectors with negative components </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F15D4F4F-E3AA-4855-AEE5-697B7AD4DDC7}" type="slidenum">
              <a:rPr lang="en-US" altLang="en-US" smtClean="0"/>
              <a:pPr/>
              <a:t>57</a:t>
            </a:fld>
            <a:endParaRPr lang="en-US" altLang="en-US" smtClean="0"/>
          </a:p>
        </p:txBody>
      </p:sp>
    </p:spTree>
    <p:extLst>
      <p:ext uri="{BB962C8B-B14F-4D97-AF65-F5344CB8AC3E}">
        <p14:creationId xmlns:p14="http://schemas.microsoft.com/office/powerpoint/2010/main" val="2675787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Note that the overall distance Dw(m, q) is the number that is used to rank the multimedia documents in the database, and that the ones with the smallest distance to the query are shown to the user as query result Note also that the overall distance and hence the returned results crucially depend on the weight vector w = (w1, . . . , wr). In most interfaces, the user can either set the weights explicitly as in the interface , or the system can change the weights implicitly if the user has given feedback on how well the returned documents fit their needs. </a:t>
            </a:r>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6DDE9A60-8440-4147-8BAC-8D3FA509F91F}" type="slidenum">
              <a:rPr lang="en-US" altLang="en-US" smtClean="0"/>
              <a:pPr/>
              <a:t>59</a:t>
            </a:fld>
            <a:endParaRPr lang="en-US" altLang="en-US" smtClean="0"/>
          </a:p>
        </p:txBody>
      </p:sp>
    </p:spTree>
    <p:extLst>
      <p:ext uri="{BB962C8B-B14F-4D97-AF65-F5344CB8AC3E}">
        <p14:creationId xmlns:p14="http://schemas.microsoft.com/office/powerpoint/2010/main" val="1120571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Analyse, store and retrieve information</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8CCEDA0-BF4C-40CE-A512-3011EAE1B931}" type="slidenum">
              <a:rPr lang="en-US" altLang="en-US" smtClean="0"/>
              <a:pPr>
                <a:spcBef>
                  <a:spcPct val="0"/>
                </a:spcBef>
              </a:pPr>
              <a:t>7</a:t>
            </a:fld>
            <a:endParaRPr lang="en-US" altLang="en-US" smtClean="0"/>
          </a:p>
        </p:txBody>
      </p:sp>
    </p:spTree>
    <p:extLst>
      <p:ext uri="{BB962C8B-B14F-4D97-AF65-F5344CB8AC3E}">
        <p14:creationId xmlns:p14="http://schemas.microsoft.com/office/powerpoint/2010/main" val="23943461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Take a pic of this building and send it to a service that can tell me information about the building</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D5C337F-B95F-4A33-AD62-87E7E41AF13D}" type="slidenum">
              <a:rPr lang="en-US" altLang="en-US" smtClean="0"/>
              <a:pPr>
                <a:spcBef>
                  <a:spcPct val="0"/>
                </a:spcBef>
              </a:pPr>
              <a:t>8</a:t>
            </a:fld>
            <a:endParaRPr lang="en-US" altLang="en-US" smtClean="0"/>
          </a:p>
        </p:txBody>
      </p:sp>
    </p:spTree>
    <p:extLst>
      <p:ext uri="{BB962C8B-B14F-4D97-AF65-F5344CB8AC3E}">
        <p14:creationId xmlns:p14="http://schemas.microsoft.com/office/powerpoint/2010/main" val="3115595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Piggy-back text retrieval is retrieval of multimedia documents by text.</a:t>
            </a:r>
          </a:p>
          <a:p>
            <a:r>
              <a:rPr lang="en-US" altLang="en-US" smtClean="0"/>
              <a:t>When you have text descriptions of multimedia objects we can use this text for retrieval. (Image search based on image description)</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06AAE5B-F297-4260-832A-C8A9000AAA17}" type="slidenum">
              <a:rPr lang="en-US" altLang="en-US" smtClean="0"/>
              <a:pPr>
                <a:spcBef>
                  <a:spcPct val="0"/>
                </a:spcBef>
              </a:pPr>
              <a:t>17</a:t>
            </a:fld>
            <a:endParaRPr lang="en-US" altLang="en-US" smtClean="0"/>
          </a:p>
        </p:txBody>
      </p:sp>
    </p:spTree>
    <p:extLst>
      <p:ext uri="{BB962C8B-B14F-4D97-AF65-F5344CB8AC3E}">
        <p14:creationId xmlns:p14="http://schemas.microsoft.com/office/powerpoint/2010/main" val="151512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Automated image annotation is a machine translation problem</a:t>
            </a:r>
          </a:p>
          <a:p>
            <a:r>
              <a:rPr lang="en-US" altLang="en-US" smtClean="0"/>
              <a:t>Segment pictures into block of shapes of similar color/texture and correlate with words.</a:t>
            </a:r>
          </a:p>
          <a:p>
            <a:r>
              <a:rPr lang="en-US" altLang="en-US" smtClean="0"/>
              <a:t>Describe objects in terms of appearences</a:t>
            </a:r>
          </a:p>
          <a:p>
            <a:endParaRPr lang="en-US" altLang="en-US" smtClean="0"/>
          </a:p>
          <a:p>
            <a:endParaRPr lang="en-US" altLang="en-US" smtClean="0"/>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928F816-EF4B-47FE-94A7-387C82F7BC98}" type="slidenum">
              <a:rPr lang="en-US" altLang="en-US" smtClean="0"/>
              <a:pPr>
                <a:spcBef>
                  <a:spcPct val="0"/>
                </a:spcBef>
              </a:pPr>
              <a:t>23</a:t>
            </a:fld>
            <a:endParaRPr lang="en-US" altLang="en-US" smtClean="0"/>
          </a:p>
        </p:txBody>
      </p:sp>
    </p:spTree>
    <p:extLst>
      <p:ext uri="{BB962C8B-B14F-4D97-AF65-F5344CB8AC3E}">
        <p14:creationId xmlns:p14="http://schemas.microsoft.com/office/powerpoint/2010/main" val="130316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Count how many pixels will fall into which area of the color cube</a:t>
            </a: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91F8283-9856-468D-9A3C-495DBBD992EE}" type="slidenum">
              <a:rPr lang="en-US" altLang="en-US" smtClean="0"/>
              <a:pPr/>
              <a:t>35</a:t>
            </a:fld>
            <a:endParaRPr lang="en-US" altLang="en-US" smtClean="0"/>
          </a:p>
        </p:txBody>
      </p:sp>
    </p:spTree>
    <p:extLst>
      <p:ext uri="{BB962C8B-B14F-4D97-AF65-F5344CB8AC3E}">
        <p14:creationId xmlns:p14="http://schemas.microsoft.com/office/powerpoint/2010/main" val="281926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The 3D histogram is more informative because we can always create 3 one dimensional histogram by projecting the information form the joint distribution to the individual marginal distribution but you cannot do the other way round.</a:t>
            </a:r>
          </a:p>
          <a:p>
            <a:r>
              <a:rPr lang="en-US" altLang="en-US" smtClean="0"/>
              <a:t>Whenever we marginalize the distributions we loose information.</a:t>
            </a:r>
          </a:p>
          <a:p>
            <a:r>
              <a:rPr lang="en-US" altLang="en-US" smtClean="0"/>
              <a:t>That is why the joint distribution carry more information </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B3E3EFE3-C199-4D1B-8B7E-0B78F94FC2E6}" type="slidenum">
              <a:rPr lang="en-US" altLang="en-US" smtClean="0"/>
              <a:pPr/>
              <a:t>37</a:t>
            </a:fld>
            <a:endParaRPr lang="en-US" altLang="en-US" smtClean="0"/>
          </a:p>
        </p:txBody>
      </p:sp>
    </p:spTree>
    <p:extLst>
      <p:ext uri="{BB962C8B-B14F-4D97-AF65-F5344CB8AC3E}">
        <p14:creationId xmlns:p14="http://schemas.microsoft.com/office/powerpoint/2010/main" val="2084221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BE31BBE-D873-4137-9F9F-E609D2DF57F1}" type="slidenum">
              <a:rPr lang="en-US" altLang="en-US" smtClean="0"/>
              <a:pPr/>
              <a:t>42</a:t>
            </a:fld>
            <a:endParaRPr lang="en-US" altLang="en-US" smtClean="0"/>
          </a:p>
        </p:txBody>
      </p:sp>
    </p:spTree>
    <p:extLst>
      <p:ext uri="{BB962C8B-B14F-4D97-AF65-F5344CB8AC3E}">
        <p14:creationId xmlns:p14="http://schemas.microsoft.com/office/powerpoint/2010/main" val="2225860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This measure is able to handle partial matches when the sizes of the two object vectors are different</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013F381-96DB-4087-8F6E-C65B736408F7}" type="slidenum">
              <a:rPr lang="en-US" altLang="en-US" smtClean="0"/>
              <a:pPr/>
              <a:t>51</a:t>
            </a:fld>
            <a:endParaRPr lang="en-US" altLang="en-US" smtClean="0"/>
          </a:p>
        </p:txBody>
      </p:sp>
    </p:spTree>
    <p:extLst>
      <p:ext uri="{BB962C8B-B14F-4D97-AF65-F5344CB8AC3E}">
        <p14:creationId xmlns:p14="http://schemas.microsoft.com/office/powerpoint/2010/main" val="37300041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p:cNvSpPr txBox="1">
            <a:spLocks noChangeArrowheads="1"/>
          </p:cNvSpPr>
          <p:nvPr userDrawn="1"/>
        </p:nvSpPr>
        <p:spPr bwMode="auto">
          <a:xfrm>
            <a:off x="152400" y="5667375"/>
            <a:ext cx="1905000" cy="276225"/>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200" smtClean="0">
                <a:solidFill>
                  <a:srgbClr val="FFFFFF"/>
                </a:solidFill>
                <a:latin typeface="Arial" charset="0"/>
                <a:cs typeface="Arial" charset="0"/>
              </a:rPr>
              <a:t>Hyderabad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21304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6"/>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51573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6"/>
          <p:cNvGrpSpPr>
            <a:grpSpLocks/>
          </p:cNvGrpSpPr>
          <p:nvPr userDrawn="1"/>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0" descr="Picture 7.png"/>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09206"/>
            <a:ext cx="5867400" cy="23018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900" b="1" smtClean="0">
                <a:solidFill>
                  <a:srgbClr val="101141"/>
                </a:solidFill>
                <a:latin typeface="Arial" charset="0"/>
                <a:cs typeface="Arial" charset="0"/>
              </a:rPr>
              <a:t>BITS </a:t>
            </a:r>
            <a:r>
              <a:rPr lang="en-US" sz="900" smtClean="0">
                <a:solidFill>
                  <a:srgbClr val="101141"/>
                </a:solidFill>
                <a:latin typeface="Arial" charset="0"/>
                <a:cs typeface="Arial" charset="0"/>
              </a:rPr>
              <a:t>Pilani, Hyderabad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122185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200" smtClean="0">
                <a:solidFill>
                  <a:srgbClr val="FFFFFF"/>
                </a:solidFill>
                <a:latin typeface="Arial" charset="0"/>
                <a:cs typeface="Arial" charset="0"/>
              </a:rPr>
              <a:t>Hyderabad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56592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6" descr="\\Server\D\jyoti\FI023_BITS_v1\styleguide img\IMG_5627_b.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5" name="Picture 8" descr="Picture 7.png"/>
          <p:cNvPicPr>
            <a:picLocks noChangeAspect="1"/>
          </p:cNvPicPr>
          <p:nvPr userDrawn="1"/>
        </p:nvPicPr>
        <p:blipFill>
          <a:blip r:embed="rId3"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extBox 8"/>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p:cNvSpPr txBox="1">
            <a:spLocks noChangeArrowheads="1"/>
          </p:cNvSpPr>
          <p:nvPr userDrawn="1"/>
        </p:nvSpPr>
        <p:spPr bwMode="auto">
          <a:xfrm>
            <a:off x="7086600" y="1171575"/>
            <a:ext cx="1905000" cy="276225"/>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1" hangingPunct="1">
              <a:defRPr/>
            </a:pPr>
            <a:r>
              <a:rPr lang="en-US" sz="1200" smtClean="0">
                <a:solidFill>
                  <a:srgbClr val="FFFFFF"/>
                </a:solidFill>
                <a:latin typeface="Arial" charset="0"/>
                <a:cs typeface="Arial" charset="0"/>
              </a:rPr>
              <a:t>Hyderabad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solidFill>
                  <a:srgbClr val="0000FF"/>
                </a:solidFill>
                <a:latin typeface="Arial" pitchFamily="34" charset="0"/>
                <a:cs typeface="Arial" pitchFamily="34" charset="0"/>
              </a:defRPr>
            </a:lvl1pPr>
            <a:lvl2pPr>
              <a:defRPr>
                <a:solidFill>
                  <a:srgbClr val="0000FF"/>
                </a:solidFill>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17415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grpSp>
        <p:nvGrpSpPr>
          <p:cNvPr id="5" name="Group 7"/>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2"/>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16"/>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559182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7"/>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1"/>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4" name="TextBox 13"/>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31969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6"/>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2" name="Group 10"/>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6"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47598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6"/>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2"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196039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6"/>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52971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eaLnBrk="1" hangingPunct="1">
              <a:defRPr/>
            </a:pPr>
            <a:r>
              <a:rPr lang="en-US" sz="1100" b="1" dirty="0" smtClean="0">
                <a:solidFill>
                  <a:srgbClr val="101141"/>
                </a:solidFill>
                <a:latin typeface="Arial" charset="0"/>
                <a:cs typeface="Arial" charset="0"/>
              </a:rPr>
              <a:t>BITS </a:t>
            </a:r>
            <a:r>
              <a:rPr lang="en-US" sz="1100" dirty="0" err="1" smtClean="0">
                <a:solidFill>
                  <a:srgbClr val="101141"/>
                </a:solidFill>
                <a:latin typeface="Arial" charset="0"/>
                <a:cs typeface="Arial" charset="0"/>
              </a:rPr>
              <a:t>Pilani</a:t>
            </a:r>
            <a:r>
              <a:rPr lang="en-US" sz="1100" dirty="0" smtClean="0">
                <a:solidFill>
                  <a:srgbClr val="101141"/>
                </a:solidFill>
                <a:latin typeface="Arial" charset="0"/>
                <a:cs typeface="Arial" charset="0"/>
              </a:rPr>
              <a:t>, Hyderabad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0000FF"/>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53676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Arial" panose="020B0604020202020204" pitchFamily="34" charset="0"/>
              </a:defRPr>
            </a:lvl1pPr>
          </a:lstStyle>
          <a:p>
            <a:pPr>
              <a:defRPr/>
            </a:pPr>
            <a:fld id="{6D316F09-34C7-42D3-BB38-363E093E469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774" r:id="rId1"/>
    <p:sldLayoutId id="2147484775" r:id="rId2"/>
    <p:sldLayoutId id="2147484776" r:id="rId3"/>
    <p:sldLayoutId id="2147484777" r:id="rId4"/>
    <p:sldLayoutId id="2147484778" r:id="rId5"/>
    <p:sldLayoutId id="2147484779" r:id="rId6"/>
    <p:sldLayoutId id="2147484780" r:id="rId7"/>
    <p:sldLayoutId id="2147484781" r:id="rId8"/>
    <p:sldLayoutId id="2147484782" r:id="rId9"/>
    <p:sldLayoutId id="2147484783" r:id="rId10"/>
    <p:sldLayoutId id="2147484784" r:id="rId11"/>
  </p:sldLayoutIdLst>
  <p:hf sldNum="0" hdr="0" dt="0"/>
  <p:txStyles>
    <p:titleStyle>
      <a:lvl1pPr algn="l" rtl="0" eaLnBrk="0" fontAlgn="base" hangingPunct="0">
        <a:spcBef>
          <a:spcPct val="0"/>
        </a:spcBef>
        <a:spcAft>
          <a:spcPct val="0"/>
        </a:spcAft>
        <a:defRPr sz="4000" b="1" kern="1200" spc="-150">
          <a:solidFill>
            <a:srgbClr val="0000FF"/>
          </a:solidFill>
          <a:latin typeface="Arial" pitchFamily="34" charset="0"/>
          <a:ea typeface="+mj-ea"/>
          <a:cs typeface="Arial" pitchFamily="34" charset="0"/>
        </a:defRPr>
      </a:lvl1pPr>
      <a:lvl2pPr algn="l" rtl="0" eaLnBrk="0" fontAlgn="base" hangingPunct="0">
        <a:spcBef>
          <a:spcPct val="0"/>
        </a:spcBef>
        <a:spcAft>
          <a:spcPct val="0"/>
        </a:spcAft>
        <a:defRPr sz="4000" b="1">
          <a:solidFill>
            <a:srgbClr val="0000FF"/>
          </a:solidFill>
          <a:latin typeface="Arial" charset="0"/>
          <a:cs typeface="Arial" charset="0"/>
        </a:defRPr>
      </a:lvl2pPr>
      <a:lvl3pPr algn="l" rtl="0" eaLnBrk="0" fontAlgn="base" hangingPunct="0">
        <a:spcBef>
          <a:spcPct val="0"/>
        </a:spcBef>
        <a:spcAft>
          <a:spcPct val="0"/>
        </a:spcAft>
        <a:defRPr sz="4000" b="1">
          <a:solidFill>
            <a:srgbClr val="0000FF"/>
          </a:solidFill>
          <a:latin typeface="Arial" charset="0"/>
          <a:cs typeface="Arial" charset="0"/>
        </a:defRPr>
      </a:lvl3pPr>
      <a:lvl4pPr algn="l" rtl="0" eaLnBrk="0" fontAlgn="base" hangingPunct="0">
        <a:spcBef>
          <a:spcPct val="0"/>
        </a:spcBef>
        <a:spcAft>
          <a:spcPct val="0"/>
        </a:spcAft>
        <a:defRPr sz="4000" b="1">
          <a:solidFill>
            <a:srgbClr val="0000FF"/>
          </a:solidFill>
          <a:latin typeface="Arial" charset="0"/>
          <a:cs typeface="Arial" charset="0"/>
        </a:defRPr>
      </a:lvl4pPr>
      <a:lvl5pPr algn="l" rtl="0" eaLnBrk="0" fontAlgn="base" hangingPunct="0">
        <a:spcBef>
          <a:spcPct val="0"/>
        </a:spcBef>
        <a:spcAft>
          <a:spcPct val="0"/>
        </a:spcAft>
        <a:defRPr sz="4000" b="1">
          <a:solidFill>
            <a:srgbClr val="0000FF"/>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BITS Pilani</a:t>
            </a:r>
            <a:endParaRPr lang="en-US" dirty="0"/>
          </a:p>
        </p:txBody>
      </p:sp>
      <p:sp>
        <p:nvSpPr>
          <p:cNvPr id="14339" name="Content Placeholder 1"/>
          <p:cNvSpPr>
            <a:spLocks noGrp="1"/>
          </p:cNvSpPr>
          <p:nvPr>
            <p:ph sz="quarter" idx="13"/>
          </p:nvPr>
        </p:nvSpPr>
        <p:spPr/>
        <p:txBody>
          <a:bodyPr/>
          <a:lstStyle/>
          <a:p>
            <a:pPr eaLnBrk="1" hangingPunct="1">
              <a:spcBef>
                <a:spcPct val="0"/>
              </a:spcBef>
            </a:pPr>
            <a:r>
              <a:rPr lang="en-US" altLang="en-US" dirty="0" smtClean="0"/>
              <a:t>Dr. Lavika Goel</a:t>
            </a:r>
          </a:p>
          <a:p>
            <a:pPr eaLnBrk="1" hangingPunct="1">
              <a:spcBef>
                <a:spcPct val="0"/>
              </a:spcBef>
            </a:pPr>
            <a:r>
              <a:rPr lang="en-US" altLang="en-US" dirty="0" smtClean="0"/>
              <a:t>Assistant Professor</a:t>
            </a:r>
          </a:p>
          <a:p>
            <a:pPr eaLnBrk="1" hangingPunct="1">
              <a:spcBef>
                <a:spcPct val="0"/>
              </a:spcBef>
            </a:pPr>
            <a:r>
              <a:rPr lang="en-US" altLang="en-US" dirty="0" smtClean="0"/>
              <a:t>Department of CSIS</a:t>
            </a:r>
          </a:p>
          <a:p>
            <a:pPr eaLnBrk="1" hangingPunct="1">
              <a:spcBef>
                <a:spcPct val="0"/>
              </a:spcBef>
            </a:pPr>
            <a:r>
              <a:rPr lang="en-US" altLang="en-US" dirty="0" smtClean="0"/>
              <a:t>Lecture 10</a:t>
            </a:r>
            <a:r>
              <a:rPr lang="en-US" altLang="en-US" dirty="0" smtClean="0"/>
              <a:t>: </a:t>
            </a:r>
            <a:r>
              <a:rPr lang="en-US" altLang="en-US" dirty="0" smtClean="0"/>
              <a:t>7/4/2019</a:t>
            </a:r>
            <a:endParaRPr lang="en-US" altLang="en-US" dirty="0" smtClean="0"/>
          </a:p>
        </p:txBody>
      </p:sp>
      <p:sp>
        <p:nvSpPr>
          <p:cNvPr id="14340" name="TextBox 1"/>
          <p:cNvSpPr txBox="1">
            <a:spLocks noChangeArrowheads="1"/>
          </p:cNvSpPr>
          <p:nvPr/>
        </p:nvSpPr>
        <p:spPr bwMode="auto">
          <a:xfrm>
            <a:off x="228600" y="5676900"/>
            <a:ext cx="1981200" cy="307975"/>
          </a:xfrm>
          <a:prstGeom prst="rect">
            <a:avLst/>
          </a:prstGeom>
          <a:solidFill>
            <a:srgbClr val="10114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400">
                <a:solidFill>
                  <a:schemeClr val="bg1"/>
                </a:solidFill>
                <a:latin typeface="Calibri" panose="020F0502020204030204" pitchFamily="34" charset="0"/>
              </a:rPr>
              <a:t>Pilani Campus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304800" y="1493838"/>
            <a:ext cx="8229600" cy="1858962"/>
          </a:xfrm>
        </p:spPr>
        <p:txBody>
          <a:bodyPr/>
          <a:lstStyle/>
          <a:p>
            <a:pPr algn="just" fontAlgn="base">
              <a:lnSpc>
                <a:spcPct val="150000"/>
              </a:lnSpc>
              <a:spcAft>
                <a:spcPct val="0"/>
              </a:spcAft>
              <a:buFont typeface="Arial" pitchFamily="34" charset="0"/>
              <a:buChar char="•"/>
            </a:pPr>
            <a:r>
              <a:rPr lang="en-US" altLang="en-US" smtClean="0"/>
              <a:t>Best current practice is text search</a:t>
            </a:r>
          </a:p>
          <a:p>
            <a:pPr algn="just" fontAlgn="base">
              <a:lnSpc>
                <a:spcPct val="150000"/>
              </a:lnSpc>
              <a:spcAft>
                <a:spcPct val="0"/>
              </a:spcAft>
              <a:buFont typeface="Arial" pitchFamily="34" charset="0"/>
              <a:buChar char="•"/>
            </a:pPr>
            <a:r>
              <a:rPr lang="en-US" altLang="en-US" smtClean="0"/>
              <a:t>Find text in filename, anchor text, Caption,…</a:t>
            </a:r>
          </a:p>
          <a:p>
            <a:pPr algn="just" fontAlgn="base">
              <a:lnSpc>
                <a:spcPct val="150000"/>
              </a:lnSpc>
              <a:spcAft>
                <a:spcPct val="0"/>
              </a:spcAft>
              <a:buFont typeface="Arial" pitchFamily="34" charset="0"/>
              <a:buChar char="•"/>
            </a:pPr>
            <a:r>
              <a:rPr lang="en-US" altLang="en-US" smtClean="0"/>
              <a:t>Text search work by creating an index.</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Web based image </a:t>
            </a:r>
            <a:r>
              <a:rPr lang="en-US" dirty="0" smtClean="0"/>
              <a:t>search</a:t>
            </a:r>
            <a:endParaRPr lang="en-US" dirty="0"/>
          </a:p>
        </p:txBody>
      </p:sp>
      <p:pic>
        <p:nvPicPr>
          <p:cNvPr id="92162" name="Picture 2"/>
          <p:cNvPicPr>
            <a:picLocks noChangeAspect="1" noChangeArrowheads="1"/>
          </p:cNvPicPr>
          <p:nvPr/>
        </p:nvPicPr>
        <p:blipFill>
          <a:blip r:embed="rId2"/>
          <a:srcRect/>
          <a:stretch>
            <a:fillRect/>
          </a:stretch>
        </p:blipFill>
        <p:spPr bwMode="auto">
          <a:xfrm>
            <a:off x="990600" y="3505200"/>
            <a:ext cx="6772275" cy="2743200"/>
          </a:xfrm>
          <a:prstGeom prst="rect">
            <a:avLst/>
          </a:prstGeom>
          <a:noFill/>
          <a:ln>
            <a:noFill/>
          </a:ln>
          <a:effectLst>
            <a:prstShdw prst="shdw18" dist="17961"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701"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9702"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8E07DAF-3BB6-46F4-88FC-A8754109340F}"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3941D15-25C6-42DC-BD2A-9DB18EB52E58}" type="slidenum">
              <a:rPr lang="en-US" altLang="en-US" sz="1200">
                <a:solidFill>
                  <a:srgbClr val="898989"/>
                </a:solidFill>
                <a:latin typeface="Calibri" panose="020F0502020204030204" pitchFamily="34" charset="0"/>
              </a:rPr>
              <a:pPr eaLnBrk="1" hangingPunct="1">
                <a:spcBef>
                  <a:spcPct val="0"/>
                </a:spcBef>
                <a:buFontTx/>
                <a:buNone/>
              </a:pPr>
              <a:t>10</a:t>
            </a:fld>
            <a:endParaRPr lang="en-US" altLang="en-US" sz="1200">
              <a:solidFill>
                <a:srgbClr val="898989"/>
              </a:solidFill>
              <a:latin typeface="Calibri" panose="020F050202020403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New search types</a:t>
            </a:r>
            <a:endParaRPr lang="en-US" dirty="0"/>
          </a:p>
        </p:txBody>
      </p:sp>
      <p:pic>
        <p:nvPicPr>
          <p:cNvPr id="93187" name="Picture 3"/>
          <p:cNvPicPr>
            <a:picLocks noChangeAspect="1" noChangeArrowheads="1"/>
          </p:cNvPicPr>
          <p:nvPr/>
        </p:nvPicPr>
        <p:blipFill>
          <a:blip r:embed="rId2"/>
          <a:srcRect/>
          <a:stretch>
            <a:fillRect/>
          </a:stretch>
        </p:blipFill>
        <p:spPr bwMode="auto">
          <a:xfrm>
            <a:off x="228600" y="1447800"/>
            <a:ext cx="5772150" cy="4991100"/>
          </a:xfrm>
          <a:prstGeom prst="rect">
            <a:avLst/>
          </a:prstGeom>
          <a:noFill/>
          <a:ln>
            <a:noFill/>
          </a:ln>
          <a:effectLst>
            <a:prstShdw prst="shdw18" dist="17961"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lowchart: Connector 3"/>
          <p:cNvSpPr/>
          <p:nvPr/>
        </p:nvSpPr>
        <p:spPr>
          <a:xfrm>
            <a:off x="457200" y="3276600"/>
            <a:ext cx="304800" cy="304800"/>
          </a:xfrm>
          <a:prstGeom prst="flowChartConnector">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7" name="Flowchart: Connector 6"/>
          <p:cNvSpPr/>
          <p:nvPr/>
        </p:nvSpPr>
        <p:spPr>
          <a:xfrm>
            <a:off x="457200" y="4648200"/>
            <a:ext cx="304800" cy="304800"/>
          </a:xfrm>
          <a:prstGeom prst="flowChartConnector">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Flowchart: Connector 7"/>
          <p:cNvSpPr/>
          <p:nvPr/>
        </p:nvSpPr>
        <p:spPr>
          <a:xfrm>
            <a:off x="2514600" y="3733800"/>
            <a:ext cx="304800" cy="304800"/>
          </a:xfrm>
          <a:prstGeom prst="flowChartConnector">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Flowchart: Connector 8"/>
          <p:cNvSpPr/>
          <p:nvPr/>
        </p:nvSpPr>
        <p:spPr>
          <a:xfrm>
            <a:off x="2962275" y="5105400"/>
            <a:ext cx="304800" cy="304800"/>
          </a:xfrm>
          <a:prstGeom prst="flowChartConnector">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0728" name="TextBox 4"/>
          <p:cNvSpPr txBox="1">
            <a:spLocks noChangeArrowheads="1"/>
          </p:cNvSpPr>
          <p:nvPr/>
        </p:nvSpPr>
        <p:spPr bwMode="auto">
          <a:xfrm>
            <a:off x="6096000" y="2057400"/>
            <a:ext cx="3021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a:solidFill>
                  <a:srgbClr val="7030A0"/>
                </a:solidFill>
                <a:latin typeface="Calibri" panose="020F0502020204030204" pitchFamily="34" charset="0"/>
              </a:rPr>
              <a:t>Conventional text retrieval</a:t>
            </a:r>
          </a:p>
        </p:txBody>
      </p:sp>
      <p:sp>
        <p:nvSpPr>
          <p:cNvPr id="30729" name="TextBox 10"/>
          <p:cNvSpPr txBox="1">
            <a:spLocks noChangeArrowheads="1"/>
          </p:cNvSpPr>
          <p:nvPr/>
        </p:nvSpPr>
        <p:spPr bwMode="auto">
          <a:xfrm>
            <a:off x="6096000" y="2641600"/>
            <a:ext cx="2870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a:solidFill>
                  <a:srgbClr val="00B050"/>
                </a:solidFill>
                <a:latin typeface="Calibri" panose="020F0502020204030204" pitchFamily="34" charset="0"/>
              </a:rPr>
              <a:t>Type “terror attacks” and</a:t>
            </a:r>
          </a:p>
          <a:p>
            <a:pPr eaLnBrk="1" hangingPunct="1">
              <a:spcBef>
                <a:spcPct val="0"/>
              </a:spcBef>
              <a:buFontTx/>
              <a:buNone/>
            </a:pPr>
            <a:r>
              <a:rPr lang="en-US" altLang="en-US" sz="2000" b="1">
                <a:solidFill>
                  <a:srgbClr val="00B050"/>
                </a:solidFill>
                <a:latin typeface="Calibri" panose="020F0502020204030204" pitchFamily="34" charset="0"/>
              </a:rPr>
              <a:t>get all CCNIBN news</a:t>
            </a:r>
          </a:p>
        </p:txBody>
      </p:sp>
      <p:sp>
        <p:nvSpPr>
          <p:cNvPr id="30730" name="TextBox 11"/>
          <p:cNvSpPr txBox="1">
            <a:spLocks noChangeArrowheads="1"/>
          </p:cNvSpPr>
          <p:nvPr/>
        </p:nvSpPr>
        <p:spPr bwMode="auto">
          <a:xfrm>
            <a:off x="6172200" y="3581400"/>
            <a:ext cx="26955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2000" b="1">
                <a:solidFill>
                  <a:srgbClr val="FF0000"/>
                </a:solidFill>
                <a:latin typeface="Calibri" panose="020F0502020204030204" pitchFamily="34" charset="0"/>
              </a:rPr>
              <a:t>Hum a music piece and </a:t>
            </a:r>
          </a:p>
          <a:p>
            <a:pPr eaLnBrk="1" hangingPunct="1">
              <a:spcBef>
                <a:spcPct val="0"/>
              </a:spcBef>
              <a:buFontTx/>
              <a:buNone/>
            </a:pPr>
            <a:r>
              <a:rPr lang="en-US" altLang="en-US" sz="2000" b="1">
                <a:solidFill>
                  <a:srgbClr val="FF0000"/>
                </a:solidFill>
                <a:latin typeface="Calibri" panose="020F0502020204030204" pitchFamily="34" charset="0"/>
              </a:rPr>
              <a:t>get all similar music</a:t>
            </a:r>
          </a:p>
        </p:txBody>
      </p:sp>
      <p:sp>
        <p:nvSpPr>
          <p:cNvPr id="13" name="TextBox 12"/>
          <p:cNvSpPr txBox="1"/>
          <p:nvPr/>
        </p:nvSpPr>
        <p:spPr>
          <a:xfrm>
            <a:off x="6172200" y="4549775"/>
            <a:ext cx="2690813" cy="708025"/>
          </a:xfrm>
          <a:prstGeom prst="rect">
            <a:avLst/>
          </a:prstGeom>
          <a:noFill/>
        </p:spPr>
        <p:txBody>
          <a:bodyPr wrap="none">
            <a:spAutoFit/>
          </a:bodyPr>
          <a:lstStyle/>
          <a:p>
            <a:pPr eaLnBrk="1" hangingPunct="1">
              <a:defRPr/>
            </a:pPr>
            <a:r>
              <a:rPr lang="en-US" sz="2000" b="1" dirty="0">
                <a:solidFill>
                  <a:schemeClr val="accent6">
                    <a:lumMod val="75000"/>
                  </a:schemeClr>
                </a:solidFill>
                <a:cs typeface="+mn-cs"/>
              </a:rPr>
              <a:t>Roar like a Lion and get</a:t>
            </a:r>
          </a:p>
          <a:p>
            <a:pPr eaLnBrk="1" hangingPunct="1">
              <a:defRPr/>
            </a:pPr>
            <a:r>
              <a:rPr lang="en-US" sz="2000" b="1" dirty="0">
                <a:solidFill>
                  <a:schemeClr val="accent6">
                    <a:lumMod val="75000"/>
                  </a:schemeClr>
                </a:solidFill>
                <a:cs typeface="+mn-cs"/>
              </a:rPr>
              <a:t>a wild life documentary</a:t>
            </a:r>
          </a:p>
        </p:txBody>
      </p:sp>
      <p:sp>
        <p:nvSpPr>
          <p:cNvPr id="3073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073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48279B03-B1A8-4A4E-B558-6CFEA1F1F462}"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20160D9B-BF72-42BA-A293-917B06E7DB8A}" type="slidenum">
              <a:rPr lang="en-US" altLang="en-US" sz="1200">
                <a:solidFill>
                  <a:srgbClr val="898989"/>
                </a:solidFill>
                <a:latin typeface="Calibri" panose="020F0502020204030204" pitchFamily="34" charset="0"/>
              </a:rPr>
              <a:pPr eaLnBrk="1" hangingPunct="1">
                <a:spcBef>
                  <a:spcPct val="0"/>
                </a:spcBef>
                <a:buFontTx/>
                <a:buNone/>
              </a:pPr>
              <a:t>11</a:t>
            </a:fld>
            <a:r>
              <a:rPr lang="en-US" altLang="en-US" sz="1200">
                <a:solidFill>
                  <a:srgbClr val="898989"/>
                </a:solidFill>
                <a:latin typeface="Calibri" panose="020F0502020204030204" pitchFamily="34" charset="0"/>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304800" y="1493838"/>
            <a:ext cx="8229600" cy="4525962"/>
          </a:xfrm>
        </p:spPr>
        <p:txBody>
          <a:bodyPr/>
          <a:lstStyle/>
          <a:p>
            <a:pPr algn="just" fontAlgn="base">
              <a:lnSpc>
                <a:spcPct val="150000"/>
              </a:lnSpc>
              <a:spcAft>
                <a:spcPct val="0"/>
              </a:spcAft>
              <a:buFont typeface="Arial" pitchFamily="34" charset="0"/>
              <a:buChar char="•"/>
            </a:pPr>
            <a:r>
              <a:rPr lang="en-US" altLang="en-US" smtClean="0"/>
              <a:t>Semantic Gap</a:t>
            </a:r>
          </a:p>
          <a:p>
            <a:pPr algn="just" fontAlgn="base">
              <a:lnSpc>
                <a:spcPct val="150000"/>
              </a:lnSpc>
              <a:spcAft>
                <a:spcPct val="0"/>
              </a:spcAft>
              <a:buFont typeface="Arial" pitchFamily="34" charset="0"/>
              <a:buChar char="•"/>
            </a:pPr>
            <a:r>
              <a:rPr lang="en-US" altLang="en-US" smtClean="0"/>
              <a:t>Ploysemy</a:t>
            </a:r>
          </a:p>
          <a:p>
            <a:pPr algn="just" fontAlgn="base">
              <a:lnSpc>
                <a:spcPct val="150000"/>
              </a:lnSpc>
              <a:spcAft>
                <a:spcPct val="0"/>
              </a:spcAft>
              <a:buFont typeface="Arial" pitchFamily="34" charset="0"/>
              <a:buChar char="•"/>
            </a:pPr>
            <a:r>
              <a:rPr lang="en-US" altLang="en-US" smtClean="0"/>
              <a:t>Fusion Problem: how to combine possibly conflicting evidence of two images similarity?</a:t>
            </a:r>
          </a:p>
          <a:p>
            <a:pPr algn="just" fontAlgn="base">
              <a:lnSpc>
                <a:spcPct val="150000"/>
              </a:lnSpc>
              <a:spcAft>
                <a:spcPct val="0"/>
              </a:spcAft>
              <a:buFont typeface="Arial" pitchFamily="34" charset="0"/>
              <a:buChar char="•"/>
            </a:pPr>
            <a:r>
              <a:rPr lang="en-US" altLang="en-US" smtClean="0"/>
              <a:t>Responsiveness: Naïve comparison of query feature vectors to the database feature vectors requires linear scan through the database.</a:t>
            </a:r>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Challenges in </a:t>
            </a:r>
            <a:r>
              <a:rPr lang="en-US" dirty="0" smtClean="0"/>
              <a:t>MMIR</a:t>
            </a:r>
            <a:endParaRPr lang="en-US" dirty="0"/>
          </a:p>
        </p:txBody>
      </p:sp>
      <p:sp>
        <p:nvSpPr>
          <p:cNvPr id="3174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174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624933CA-BD4B-4954-9B37-9E0956681DC1}"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5B8996B8-7999-49D9-A037-B8BCA6B737F9}" type="slidenum">
              <a:rPr lang="en-US" altLang="en-US" sz="1200">
                <a:solidFill>
                  <a:srgbClr val="898989"/>
                </a:solidFill>
                <a:latin typeface="Calibri" panose="020F0502020204030204" pitchFamily="34" charset="0"/>
              </a:rPr>
              <a:pPr eaLnBrk="1" hangingPunct="1">
                <a:spcBef>
                  <a:spcPct val="0"/>
                </a:spcBef>
                <a:buFontTx/>
                <a:buNone/>
              </a:pPr>
              <a:t>12</a:t>
            </a:fld>
            <a:r>
              <a:rPr lang="en-US" altLang="en-US" sz="1200">
                <a:solidFill>
                  <a:srgbClr val="898989"/>
                </a:solidFill>
                <a:latin typeface="Calibri" panose="020F0502020204030204" pitchFamily="34" charset="0"/>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The Semantic gap</a:t>
            </a:r>
            <a:endParaRPr lang="en-US" dirty="0"/>
          </a:p>
        </p:txBody>
      </p:sp>
      <p:pic>
        <p:nvPicPr>
          <p:cNvPr id="94210" name="Picture 2"/>
          <p:cNvPicPr>
            <a:picLocks noChangeAspect="1" noChangeArrowheads="1"/>
          </p:cNvPicPr>
          <p:nvPr/>
        </p:nvPicPr>
        <p:blipFill>
          <a:blip r:embed="rId2"/>
          <a:srcRect/>
          <a:stretch>
            <a:fillRect/>
          </a:stretch>
        </p:blipFill>
        <p:spPr bwMode="auto">
          <a:xfrm>
            <a:off x="533400" y="2125663"/>
            <a:ext cx="4238625" cy="2933700"/>
          </a:xfrm>
          <a:prstGeom prst="rect">
            <a:avLst/>
          </a:prstGeom>
          <a:noFill/>
          <a:ln>
            <a:noFill/>
          </a:ln>
          <a:effectLst>
            <a:prstShdw prst="shdw18" dist="17961"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772025" y="2667000"/>
            <a:ext cx="790575" cy="38100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38688" y="3438525"/>
            <a:ext cx="823912"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4772025" y="3825875"/>
            <a:ext cx="866775" cy="36512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32775" name="TextBox 10"/>
          <p:cNvSpPr txBox="1">
            <a:spLocks noChangeArrowheads="1"/>
          </p:cNvSpPr>
          <p:nvPr/>
        </p:nvSpPr>
        <p:spPr bwMode="auto">
          <a:xfrm>
            <a:off x="5486400" y="2487613"/>
            <a:ext cx="2986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Pixels with spatial distribution</a:t>
            </a:r>
          </a:p>
        </p:txBody>
      </p:sp>
      <p:sp>
        <p:nvSpPr>
          <p:cNvPr id="32776" name="TextBox 12"/>
          <p:cNvSpPr txBox="1">
            <a:spLocks noChangeArrowheads="1"/>
          </p:cNvSpPr>
          <p:nvPr/>
        </p:nvSpPr>
        <p:spPr bwMode="auto">
          <a:xfrm>
            <a:off x="5575300" y="3222625"/>
            <a:ext cx="258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Faces and vase like object</a:t>
            </a:r>
          </a:p>
        </p:txBody>
      </p:sp>
      <p:sp>
        <p:nvSpPr>
          <p:cNvPr id="32777"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2778"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1B1264E-AB12-4DB1-8DB5-89D1544F02F9}"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5DBBF36F-D1F0-4D1D-B827-A25046FEB515}" type="slidenum">
              <a:rPr lang="en-US" altLang="en-US" sz="1200">
                <a:solidFill>
                  <a:srgbClr val="898989"/>
                </a:solidFill>
                <a:latin typeface="Calibri" panose="020F0502020204030204" pitchFamily="34" charset="0"/>
              </a:rPr>
              <a:pPr eaLnBrk="1" hangingPunct="1">
                <a:spcBef>
                  <a:spcPct val="0"/>
                </a:spcBef>
                <a:buFontTx/>
                <a:buNone/>
              </a:pPr>
              <a:t>13</a:t>
            </a:fld>
            <a:r>
              <a:rPr lang="en-US" altLang="en-US" sz="1200">
                <a:solidFill>
                  <a:srgbClr val="898989"/>
                </a:solidFill>
                <a:latin typeface="Calibri" panose="020F0502020204030204" pitchFamily="34"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smtClean="0"/>
              <a:t>Polysemy</a:t>
            </a:r>
            <a:endParaRPr lang="en-US" dirty="0"/>
          </a:p>
        </p:txBody>
      </p:sp>
      <p:pic>
        <p:nvPicPr>
          <p:cNvPr id="4" name="Picture 3"/>
          <p:cNvPicPr>
            <a:picLocks noChangeAspect="1" noChangeArrowheads="1"/>
          </p:cNvPicPr>
          <p:nvPr/>
        </p:nvPicPr>
        <p:blipFill>
          <a:blip r:embed="rId2"/>
          <a:srcRect/>
          <a:stretch>
            <a:fillRect/>
          </a:stretch>
        </p:blipFill>
        <p:spPr bwMode="auto">
          <a:xfrm>
            <a:off x="2133600" y="2133600"/>
            <a:ext cx="4495800" cy="3033713"/>
          </a:xfrm>
          <a:prstGeom prst="rect">
            <a:avLst/>
          </a:prstGeom>
          <a:noFill/>
          <a:ln w="9525">
            <a:noFill/>
            <a:miter lim="800000"/>
            <a:headEnd/>
            <a:tailEnd/>
          </a:ln>
          <a:effectLst>
            <a:prstShdw prst="shdw18" dist="17961" dir="13500000">
              <a:schemeClr val="accent1">
                <a:gamma/>
                <a:shade val="60000"/>
                <a:invGamma/>
                <a:alpha val="50000"/>
              </a:schemeClr>
            </a:prstShdw>
          </a:effectLst>
        </p:spPr>
      </p:pic>
      <p:sp>
        <p:nvSpPr>
          <p:cNvPr id="3379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379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35BE11FE-964F-4C2B-A1D4-5A8C617FF8F4}"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307662F8-FE74-41FF-A668-053733EDF562}" type="slidenum">
              <a:rPr lang="en-US" altLang="en-US" sz="1200">
                <a:solidFill>
                  <a:srgbClr val="898989"/>
                </a:solidFill>
                <a:latin typeface="Calibri" panose="020F0502020204030204" pitchFamily="34" charset="0"/>
              </a:rPr>
              <a:pPr eaLnBrk="1" hangingPunct="1">
                <a:spcBef>
                  <a:spcPct val="0"/>
                </a:spcBef>
                <a:buFontTx/>
                <a:buNone/>
              </a:pPr>
              <a:t>14</a:t>
            </a:fld>
            <a:r>
              <a:rPr lang="en-US" altLang="en-US" sz="1200">
                <a:solidFill>
                  <a:srgbClr val="898989"/>
                </a:solidFill>
                <a:latin typeface="Calibri" panose="020F0502020204030204" pitchFamily="34"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304800" y="1493838"/>
            <a:ext cx="8229600" cy="5135562"/>
          </a:xfrm>
        </p:spPr>
        <p:txBody>
          <a:bodyPr/>
          <a:lstStyle/>
          <a:p>
            <a:pPr algn="just" fontAlgn="base">
              <a:lnSpc>
                <a:spcPct val="150000"/>
              </a:lnSpc>
              <a:spcAft>
                <a:spcPct val="0"/>
              </a:spcAft>
              <a:buFont typeface="Arial" pitchFamily="34" charset="0"/>
              <a:buChar char="•"/>
            </a:pPr>
            <a:r>
              <a:rPr lang="en-US" altLang="en-US" smtClean="0"/>
              <a:t>Metadata are pieces of information about a multimedia object that are not strictly necessary for working with it, but that are useful to</a:t>
            </a:r>
          </a:p>
          <a:p>
            <a:pPr lvl="1" algn="just" fontAlgn="base">
              <a:lnSpc>
                <a:spcPct val="150000"/>
              </a:lnSpc>
              <a:spcAft>
                <a:spcPct val="0"/>
              </a:spcAft>
              <a:buFont typeface="Arial" pitchFamily="34" charset="0"/>
              <a:buChar char="•"/>
            </a:pPr>
            <a:r>
              <a:rPr lang="en-US" altLang="en-US" smtClean="0"/>
              <a:t>describe resources so they can be indexed, classified, located, browsed and found</a:t>
            </a:r>
          </a:p>
          <a:p>
            <a:pPr lvl="1" algn="just" fontAlgn="base">
              <a:lnSpc>
                <a:spcPct val="150000"/>
              </a:lnSpc>
              <a:spcAft>
                <a:spcPct val="0"/>
              </a:spcAft>
              <a:buFont typeface="Arial" pitchFamily="34" charset="0"/>
              <a:buChar char="•"/>
            </a:pPr>
            <a:r>
              <a:rPr lang="en-US" altLang="en-US" smtClean="0"/>
              <a:t>store technical information, such as data formats and compression schemes</a:t>
            </a:r>
          </a:p>
          <a:p>
            <a:pPr lvl="1" algn="just" fontAlgn="base">
              <a:lnSpc>
                <a:spcPct val="150000"/>
              </a:lnSpc>
              <a:spcAft>
                <a:spcPct val="0"/>
              </a:spcAft>
              <a:buFont typeface="Arial" pitchFamily="34" charset="0"/>
              <a:buChar char="•"/>
            </a:pPr>
            <a:r>
              <a:rPr lang="en-US" altLang="en-US" smtClean="0"/>
              <a:t>manage resources such as their rights or where they are currently located</a:t>
            </a:r>
          </a:p>
          <a:p>
            <a:pPr lvl="1" algn="just" fontAlgn="base">
              <a:lnSpc>
                <a:spcPct val="150000"/>
              </a:lnSpc>
              <a:spcAft>
                <a:spcPct val="0"/>
              </a:spcAft>
              <a:buFont typeface="Arial" pitchFamily="34" charset="0"/>
              <a:buChar char="•"/>
            </a:pPr>
            <a:r>
              <a:rPr lang="en-US" altLang="en-US" smtClean="0"/>
              <a:t>record preservation actions</a:t>
            </a:r>
          </a:p>
          <a:p>
            <a:pPr lvl="1" algn="just" fontAlgn="base">
              <a:lnSpc>
                <a:spcPct val="150000"/>
              </a:lnSpc>
              <a:spcAft>
                <a:spcPct val="0"/>
              </a:spcAft>
              <a:buFont typeface="Arial" pitchFamily="34" charset="0"/>
              <a:buChar char="•"/>
            </a:pPr>
            <a:r>
              <a:rPr lang="en-US" altLang="en-US" smtClean="0"/>
              <a:t>create usage trails, eg, which section of a video has been watched how many times</a:t>
            </a:r>
          </a:p>
        </p:txBody>
      </p:sp>
      <p:sp>
        <p:nvSpPr>
          <p:cNvPr id="3" name="Content Placeholder 2"/>
          <p:cNvSpPr>
            <a:spLocks noGrp="1"/>
          </p:cNvSpPr>
          <p:nvPr>
            <p:ph sz="quarter" idx="10"/>
          </p:nvPr>
        </p:nvSpPr>
        <p:spPr/>
        <p:txBody>
          <a:bodyPr/>
          <a:lstStyle/>
          <a:p>
            <a:pPr>
              <a:buFont typeface="Arial" charset="0"/>
              <a:buNone/>
              <a:defRPr/>
            </a:pPr>
            <a:r>
              <a:rPr lang="en-US" dirty="0" smtClean="0"/>
              <a:t>Basic Multimedia search technologies</a:t>
            </a:r>
            <a:endParaRPr lang="en-US" dirty="0"/>
          </a:p>
        </p:txBody>
      </p:sp>
      <p:sp>
        <p:nvSpPr>
          <p:cNvPr id="3482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482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C668064-50D3-4DF0-AB84-1DA81FF3AB1E}"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D560022-AA0B-4585-BC7E-0106AA42ACC4}" type="slidenum">
              <a:rPr lang="en-US" altLang="en-US" sz="1200">
                <a:solidFill>
                  <a:srgbClr val="898989"/>
                </a:solidFill>
                <a:latin typeface="Calibri" panose="020F0502020204030204" pitchFamily="34" charset="0"/>
              </a:rPr>
              <a:pPr eaLnBrk="1" hangingPunct="1">
                <a:spcBef>
                  <a:spcPct val="0"/>
                </a:spcBef>
                <a:buFontTx/>
                <a:buNone/>
              </a:pPr>
              <a:t>15</a:t>
            </a:fld>
            <a:r>
              <a:rPr lang="en-US" altLang="en-US" sz="1200">
                <a:solidFill>
                  <a:srgbClr val="898989"/>
                </a:solidFill>
                <a:latin typeface="Calibri" panose="020F0502020204030204" pitchFamily="34" charset="0"/>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smtClean="0"/>
              <a:t>Why Metadata is difficult?</a:t>
            </a:r>
            <a:endParaRPr lang="en-US" dirty="0"/>
          </a:p>
        </p:txBody>
      </p:sp>
      <p:pic>
        <p:nvPicPr>
          <p:cNvPr id="430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93825"/>
            <a:ext cx="8716963" cy="439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01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301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1894518-5FFF-464E-A96C-E9D799C0EA8D}"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FE09878A-A120-473B-8543-B998260F7D55}" type="slidenum">
              <a:rPr lang="en-US" altLang="en-US" sz="1200">
                <a:solidFill>
                  <a:srgbClr val="898989"/>
                </a:solidFill>
                <a:latin typeface="Calibri" panose="020F0502020204030204" pitchFamily="34" charset="0"/>
              </a:rPr>
              <a:pPr eaLnBrk="1" hangingPunct="1">
                <a:spcBef>
                  <a:spcPct val="0"/>
                </a:spcBef>
                <a:buFontTx/>
                <a:buNone/>
              </a:pPr>
              <a:t>16</a:t>
            </a:fld>
            <a:r>
              <a:rPr lang="en-US" altLang="en-US" sz="1200">
                <a:solidFill>
                  <a:srgbClr val="898989"/>
                </a:solidFill>
                <a:latin typeface="Calibri" panose="020F0502020204030204" pitchFamily="34"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Piggy-back retrieval</a:t>
            </a:r>
            <a:endParaRPr lang="en-US" dirty="0"/>
          </a:p>
        </p:txBody>
      </p:sp>
      <p:pic>
        <p:nvPicPr>
          <p:cNvPr id="440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00200"/>
            <a:ext cx="6705600" cy="4779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03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403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EFE9FAC-FD34-4AB6-A0D9-698DDEFF2B61}"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8E4228D9-4386-4479-829D-32E4CBA25363}" type="slidenum">
              <a:rPr lang="en-US" altLang="en-US" sz="1200">
                <a:solidFill>
                  <a:srgbClr val="898989"/>
                </a:solidFill>
                <a:latin typeface="Calibri" panose="020F0502020204030204" pitchFamily="34" charset="0"/>
              </a:rPr>
              <a:pPr eaLnBrk="1" hangingPunct="1">
                <a:spcBef>
                  <a:spcPct val="0"/>
                </a:spcBef>
                <a:buFontTx/>
                <a:buNone/>
              </a:pPr>
              <a:t>17</a:t>
            </a:fld>
            <a:r>
              <a:rPr lang="en-US" altLang="en-US" sz="1200">
                <a:solidFill>
                  <a:srgbClr val="898989"/>
                </a:solidFill>
                <a:latin typeface="Calibri" panose="020F0502020204030204" pitchFamily="34" charset="0"/>
              </a:rPr>
              <a: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a:xfrm>
            <a:off x="304800" y="1493838"/>
            <a:ext cx="8229600" cy="4525962"/>
          </a:xfrm>
        </p:spPr>
        <p:txBody>
          <a:bodyPr/>
          <a:lstStyle/>
          <a:p>
            <a:pPr fontAlgn="base">
              <a:lnSpc>
                <a:spcPct val="150000"/>
              </a:lnSpc>
              <a:spcAft>
                <a:spcPct val="0"/>
              </a:spcAft>
              <a:buFont typeface="Arial" pitchFamily="34" charset="0"/>
              <a:buChar char="•"/>
            </a:pPr>
            <a:r>
              <a:rPr lang="en-US" altLang="en-US" smtClean="0"/>
              <a:t>Give examples where we remember details by</a:t>
            </a:r>
          </a:p>
          <a:p>
            <a:pPr fontAlgn="base">
              <a:lnSpc>
                <a:spcPct val="150000"/>
              </a:lnSpc>
              <a:spcAft>
                <a:spcPct val="0"/>
              </a:spcAft>
              <a:buFont typeface="Arial" pitchFamily="34" charset="0"/>
              <a:buChar char="•"/>
            </a:pPr>
            <a:r>
              <a:rPr lang="en-US" altLang="en-US" smtClean="0"/>
              <a:t>metadata?</a:t>
            </a:r>
          </a:p>
          <a:p>
            <a:pPr fontAlgn="base">
              <a:lnSpc>
                <a:spcPct val="150000"/>
              </a:lnSpc>
              <a:spcAft>
                <a:spcPct val="0"/>
              </a:spcAft>
              <a:buFont typeface="Arial" pitchFamily="34" charset="0"/>
              <a:buChar char="•"/>
            </a:pPr>
            <a:r>
              <a:rPr lang="en-US" altLang="en-US" smtClean="0"/>
              <a:t>context?</a:t>
            </a:r>
          </a:p>
          <a:p>
            <a:pPr fontAlgn="base">
              <a:lnSpc>
                <a:spcPct val="150000"/>
              </a:lnSpc>
              <a:spcAft>
                <a:spcPct val="0"/>
              </a:spcAft>
              <a:buFont typeface="Arial" pitchFamily="34" charset="0"/>
              <a:buChar char="•"/>
            </a:pPr>
            <a:r>
              <a:rPr lang="en-US" altLang="en-US" smtClean="0"/>
              <a:t>content (eg, “x” belongs to “y”)?</a:t>
            </a:r>
          </a:p>
          <a:p>
            <a:pPr fontAlgn="base">
              <a:lnSpc>
                <a:spcPct val="150000"/>
              </a:lnSpc>
              <a:spcAft>
                <a:spcPct val="0"/>
              </a:spcAft>
              <a:buFont typeface="Arial" pitchFamily="34" charset="0"/>
              <a:buChar char="•"/>
            </a:pPr>
            <a:r>
              <a:rPr lang="en-US" altLang="en-US" smtClean="0"/>
              <a:t>Metadata versus content-based: pro and con</a:t>
            </a:r>
          </a:p>
        </p:txBody>
      </p:sp>
      <p:sp>
        <p:nvSpPr>
          <p:cNvPr id="3" name="Content Placeholder 2"/>
          <p:cNvSpPr>
            <a:spLocks noGrp="1"/>
          </p:cNvSpPr>
          <p:nvPr>
            <p:ph sz="quarter" idx="10"/>
          </p:nvPr>
        </p:nvSpPr>
        <p:spPr/>
        <p:txBody>
          <a:bodyPr/>
          <a:lstStyle/>
          <a:p>
            <a:pPr>
              <a:buFont typeface="Arial" charset="0"/>
              <a:buNone/>
              <a:defRPr/>
            </a:pPr>
            <a:r>
              <a:rPr lang="en-US" b="0" dirty="0"/>
              <a:t>Why content-based?</a:t>
            </a:r>
            <a:endParaRPr lang="en-US" dirty="0"/>
          </a:p>
        </p:txBody>
      </p:sp>
      <p:sp>
        <p:nvSpPr>
          <p:cNvPr id="5530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530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B4EB05D3-DE28-4137-BA82-4975D638D752}"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36D4AF72-4731-4601-B20A-A7E33B8C5429}" type="slidenum">
              <a:rPr lang="en-US" altLang="en-US" sz="1200">
                <a:solidFill>
                  <a:srgbClr val="898989"/>
                </a:solidFill>
                <a:latin typeface="Calibri" panose="020F0502020204030204" pitchFamily="34" charset="0"/>
              </a:rPr>
              <a:pPr eaLnBrk="1" hangingPunct="1">
                <a:spcBef>
                  <a:spcPct val="0"/>
                </a:spcBef>
                <a:buFontTx/>
                <a:buNone/>
              </a:pPr>
              <a:t>18</a:t>
            </a:fld>
            <a:r>
              <a:rPr lang="en-US" altLang="en-US" sz="1200">
                <a:solidFill>
                  <a:srgbClr val="898989"/>
                </a:solidFill>
                <a:latin typeface="Calibri" panose="020F0502020204030204" pitchFamily="34"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Content-based retrieval:</a:t>
            </a:r>
          </a:p>
          <a:p>
            <a:pPr>
              <a:buFont typeface="Arial" charset="0"/>
              <a:buNone/>
              <a:defRPr/>
            </a:pPr>
            <a:r>
              <a:rPr lang="en-US" b="0" dirty="0"/>
              <a:t>features and distances</a:t>
            </a:r>
            <a:endParaRPr lang="en-US" dirty="0"/>
          </a:p>
        </p:txBody>
      </p:sp>
      <p:pic>
        <p:nvPicPr>
          <p:cNvPr id="93186" name="Picture 2"/>
          <p:cNvPicPr>
            <a:picLocks noChangeAspect="1" noChangeArrowheads="1"/>
          </p:cNvPicPr>
          <p:nvPr/>
        </p:nvPicPr>
        <p:blipFill>
          <a:blip r:embed="rId2"/>
          <a:srcRect/>
          <a:stretch>
            <a:fillRect/>
          </a:stretch>
        </p:blipFill>
        <p:spPr bwMode="auto">
          <a:xfrm>
            <a:off x="838200" y="1905000"/>
            <a:ext cx="6938963" cy="379888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32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632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73CB2CC-B8BB-4CD6-BE33-87D69399DD83}"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D6FE1F61-247B-4AD4-A49C-0EF1F5C134AD}" type="slidenum">
              <a:rPr lang="en-US" altLang="en-US" sz="1200">
                <a:solidFill>
                  <a:srgbClr val="898989"/>
                </a:solidFill>
                <a:latin typeface="Calibri" panose="020F0502020204030204" pitchFamily="34" charset="0"/>
              </a:rPr>
              <a:pPr eaLnBrk="1" hangingPunct="1">
                <a:spcBef>
                  <a:spcPct val="0"/>
                </a:spcBef>
                <a:buFontTx/>
                <a:buNone/>
              </a:pPr>
              <a:t>19</a:t>
            </a:fld>
            <a:r>
              <a:rPr lang="en-US" altLang="en-US" sz="1200">
                <a:solidFill>
                  <a:srgbClr val="898989"/>
                </a:solidFill>
                <a:latin typeface="Calibri" panose="020F0502020204030204" pitchFamily="34"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rtlCol="0"/>
          <a:lstStyle/>
          <a:p>
            <a:pPr eaLnBrk="1" fontAlgn="auto" hangingPunct="1">
              <a:spcAft>
                <a:spcPts val="0"/>
              </a:spcAft>
              <a:defRPr/>
            </a:pPr>
            <a:endParaRPr lang="en-US" sz="3600" dirty="0" smtClean="0"/>
          </a:p>
          <a:p>
            <a:pPr eaLnBrk="1" fontAlgn="auto" hangingPunct="1">
              <a:spcAft>
                <a:spcPts val="0"/>
              </a:spcAft>
              <a:buFont typeface="Arial" charset="0"/>
              <a:buNone/>
              <a:defRPr/>
            </a:pPr>
            <a:r>
              <a:rPr lang="en-US" sz="3600" dirty="0" smtClean="0"/>
              <a:t>Multimedia Information Retrieval</a:t>
            </a:r>
          </a:p>
        </p:txBody>
      </p:sp>
      <p:sp>
        <p:nvSpPr>
          <p:cNvPr id="3" name="TextBox 1"/>
          <p:cNvSpPr txBox="1">
            <a:spLocks noChangeArrowheads="1"/>
          </p:cNvSpPr>
          <p:nvPr/>
        </p:nvSpPr>
        <p:spPr bwMode="auto">
          <a:xfrm>
            <a:off x="7162800" y="1219200"/>
            <a:ext cx="1981200" cy="307975"/>
          </a:xfrm>
          <a:prstGeom prst="rect">
            <a:avLst/>
          </a:prstGeom>
          <a:solidFill>
            <a:schemeClr val="tx2">
              <a:lumMod val="60000"/>
              <a:lumOff val="40000"/>
            </a:schemeClr>
          </a:solidFill>
          <a:ln w="9525">
            <a:solidFill>
              <a:schemeClr val="accent1"/>
            </a:solidFill>
            <a:miter lim="800000"/>
            <a:headEnd/>
            <a:tailEnd/>
          </a:ln>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r>
              <a:rPr lang="en-US" sz="1400" dirty="0" smtClean="0">
                <a:solidFill>
                  <a:schemeClr val="bg1"/>
                </a:solidFill>
              </a:rPr>
              <a:t>Pilani Campus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Automated annotation as</a:t>
            </a:r>
          </a:p>
          <a:p>
            <a:pPr>
              <a:buFont typeface="Arial" charset="0"/>
              <a:buNone/>
              <a:defRPr/>
            </a:pPr>
            <a:r>
              <a:rPr lang="en-US" b="0" dirty="0"/>
              <a:t>machine translation</a:t>
            </a:r>
            <a:endParaRPr lang="en-US" dirty="0"/>
          </a:p>
        </p:txBody>
      </p:sp>
      <p:pic>
        <p:nvPicPr>
          <p:cNvPr id="95234" name="Picture 2"/>
          <p:cNvPicPr>
            <a:picLocks noChangeAspect="1" noChangeArrowheads="1"/>
          </p:cNvPicPr>
          <p:nvPr/>
        </p:nvPicPr>
        <p:blipFill>
          <a:blip r:embed="rId2"/>
          <a:srcRect/>
          <a:stretch>
            <a:fillRect/>
          </a:stretch>
        </p:blipFill>
        <p:spPr bwMode="auto">
          <a:xfrm>
            <a:off x="762000" y="1524000"/>
            <a:ext cx="7499350" cy="4760913"/>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734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734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DDFCF92-41C3-4DD9-B594-5A2BF5EC47C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2535876B-5A91-4DB3-9147-2CCCFD30C41F}" type="slidenum">
              <a:rPr lang="en-US" altLang="en-US" sz="1200">
                <a:solidFill>
                  <a:srgbClr val="898989"/>
                </a:solidFill>
                <a:latin typeface="Calibri" panose="020F0502020204030204" pitchFamily="34" charset="0"/>
              </a:rPr>
              <a:pPr eaLnBrk="1" hangingPunct="1">
                <a:spcBef>
                  <a:spcPct val="0"/>
                </a:spcBef>
                <a:buFontTx/>
                <a:buNone/>
              </a:pPr>
              <a:t>20</a:t>
            </a:fld>
            <a:endParaRPr lang="en-US" altLang="en-US" sz="1200">
              <a:solidFill>
                <a:srgbClr val="898989"/>
              </a:solidFill>
              <a:latin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mtClean="0"/>
              <a:t>Probabilistic models:</a:t>
            </a:r>
          </a:p>
          <a:p>
            <a:pPr fontAlgn="base">
              <a:spcAft>
                <a:spcPct val="0"/>
              </a:spcAft>
              <a:buFont typeface="Arial" pitchFamily="34" charset="0"/>
              <a:buChar char="•"/>
            </a:pPr>
            <a:r>
              <a:rPr lang="en-US" altLang="en-US" smtClean="0"/>
              <a:t>maximum entropy models</a:t>
            </a:r>
          </a:p>
          <a:p>
            <a:pPr fontAlgn="base">
              <a:spcAft>
                <a:spcPct val="0"/>
              </a:spcAft>
              <a:buFont typeface="Arial" pitchFamily="34" charset="0"/>
              <a:buChar char="•"/>
            </a:pPr>
            <a:r>
              <a:rPr lang="en-US" altLang="en-US" smtClean="0"/>
              <a:t>models for joint and conditional probabilities</a:t>
            </a:r>
          </a:p>
          <a:p>
            <a:pPr fontAlgn="base">
              <a:spcAft>
                <a:spcPct val="0"/>
              </a:spcAft>
              <a:buFont typeface="Arial" pitchFamily="34" charset="0"/>
              <a:buChar char="•"/>
            </a:pPr>
            <a:r>
              <a:rPr lang="en-US" altLang="en-US" smtClean="0"/>
              <a:t>evidence combination with Support Vector Machines</a:t>
            </a:r>
          </a:p>
          <a:p>
            <a:pPr fontAlgn="base">
              <a:spcAft>
                <a:spcPct val="0"/>
              </a:spcAft>
              <a:buFont typeface="Arial" pitchFamily="34" charset="0"/>
              <a:buChar char="•"/>
            </a:pPr>
            <a:endParaRPr lang="en-US" altLang="en-US" smtClean="0"/>
          </a:p>
          <a:p>
            <a:pPr fontAlgn="base">
              <a:spcAft>
                <a:spcPct val="0"/>
              </a:spcAft>
              <a:buFont typeface="Arial" pitchFamily="34" charset="0"/>
              <a:buChar char="•"/>
            </a:pPr>
            <a:endParaRPr lang="en-US" altLang="en-US" smtClean="0"/>
          </a:p>
          <a:p>
            <a:pPr fontAlgn="base">
              <a:spcAft>
                <a:spcPct val="0"/>
              </a:spcAft>
              <a:buFont typeface="Arial" pitchFamily="34" charset="0"/>
              <a:buChar char="•"/>
            </a:pPr>
            <a:endParaRPr lang="en-US" altLang="en-US" smtClean="0"/>
          </a:p>
          <a:p>
            <a:pPr fontAlgn="base">
              <a:spcAft>
                <a:spcPct val="0"/>
              </a:spcAft>
              <a:buFont typeface="Arial" pitchFamily="34" charset="0"/>
              <a:buChar char="•"/>
            </a:pPr>
            <a:endParaRPr lang="en-US" altLang="en-US" smtClean="0"/>
          </a:p>
          <a:p>
            <a:pPr fontAlgn="base">
              <a:spcAft>
                <a:spcPct val="0"/>
              </a:spcAft>
            </a:pPr>
            <a:r>
              <a:rPr lang="en-US" altLang="en-US" sz="1400" smtClean="0"/>
              <a:t>[with Magalhães, SIGIR 2005]</a:t>
            </a:r>
          </a:p>
          <a:p>
            <a:pPr fontAlgn="base">
              <a:spcAft>
                <a:spcPct val="0"/>
              </a:spcAft>
            </a:pPr>
            <a:r>
              <a:rPr lang="en-US" altLang="en-US" sz="1400" smtClean="0"/>
              <a:t>[with Yavlinsky and Schofield, CIVR 2005]</a:t>
            </a:r>
          </a:p>
          <a:p>
            <a:pPr fontAlgn="base">
              <a:spcAft>
                <a:spcPct val="0"/>
              </a:spcAft>
            </a:pPr>
            <a:r>
              <a:rPr lang="en-US" altLang="en-US" sz="1400" smtClean="0"/>
              <a:t>[with Yavlinsky, Heesch and Pickering: ICASSP May 2004]</a:t>
            </a:r>
          </a:p>
          <a:p>
            <a:pPr fontAlgn="base">
              <a:spcAft>
                <a:spcPct val="0"/>
              </a:spcAft>
            </a:pPr>
            <a:r>
              <a:rPr lang="en-US" altLang="en-US" sz="1400" smtClean="0"/>
              <a:t>[with Yavlinsky et al CIVR 2005]</a:t>
            </a:r>
          </a:p>
          <a:p>
            <a:pPr fontAlgn="base">
              <a:spcAft>
                <a:spcPct val="0"/>
              </a:spcAft>
            </a:pPr>
            <a:r>
              <a:rPr lang="en-US" altLang="en-US" sz="1400" smtClean="0"/>
              <a:t>[with Yavlinsky SPIE 2007]</a:t>
            </a:r>
          </a:p>
          <a:p>
            <a:pPr fontAlgn="base">
              <a:spcAft>
                <a:spcPct val="0"/>
              </a:spcAft>
            </a:pPr>
            <a:r>
              <a:rPr lang="en-US" altLang="en-US" sz="1400" smtClean="0"/>
              <a:t>[with Magalhães CIVR 2007, </a:t>
            </a:r>
            <a:r>
              <a:rPr lang="en-US" altLang="en-US" sz="1400" i="1" smtClean="0"/>
              <a:t>best paper</a:t>
            </a:r>
            <a:r>
              <a:rPr lang="en-US" altLang="en-US" sz="1400" smtClean="0"/>
              <a:t>]</a:t>
            </a:r>
          </a:p>
        </p:txBody>
      </p:sp>
      <p:sp>
        <p:nvSpPr>
          <p:cNvPr id="3" name="Content Placeholder 2"/>
          <p:cNvSpPr>
            <a:spLocks noGrp="1"/>
          </p:cNvSpPr>
          <p:nvPr>
            <p:ph sz="quarter" idx="10"/>
          </p:nvPr>
        </p:nvSpPr>
        <p:spPr/>
        <p:txBody>
          <a:bodyPr/>
          <a:lstStyle/>
          <a:p>
            <a:pPr>
              <a:buFont typeface="Arial" charset="0"/>
              <a:buNone/>
              <a:defRPr/>
            </a:pPr>
            <a:r>
              <a:rPr lang="en-US" b="0" dirty="0"/>
              <a:t>Automated annotation as</a:t>
            </a:r>
          </a:p>
          <a:p>
            <a:pPr>
              <a:buFont typeface="Arial" charset="0"/>
              <a:buNone/>
              <a:defRPr/>
            </a:pPr>
            <a:r>
              <a:rPr lang="en-US" b="0" dirty="0"/>
              <a:t>machine learning</a:t>
            </a:r>
            <a:endParaRPr lang="en-US" dirty="0"/>
          </a:p>
        </p:txBody>
      </p:sp>
      <p:sp>
        <p:nvSpPr>
          <p:cNvPr id="5837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837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6DD66BCC-7DE8-43DA-AD9F-9BBB4305961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E2FD69D4-6FDB-4E01-A555-CE67E5B684FF}" type="slidenum">
              <a:rPr lang="en-US" altLang="en-US" sz="1200">
                <a:solidFill>
                  <a:srgbClr val="898989"/>
                </a:solidFill>
                <a:latin typeface="Calibri" panose="020F0502020204030204" pitchFamily="34" charset="0"/>
              </a:rPr>
              <a:pPr eaLnBrk="1" hangingPunct="1">
                <a:spcBef>
                  <a:spcPct val="0"/>
                </a:spcBef>
                <a:buFontTx/>
                <a:buNone/>
              </a:pPr>
              <a:t>21</a:t>
            </a:fld>
            <a:r>
              <a:rPr lang="en-US" altLang="en-US" sz="1200">
                <a:solidFill>
                  <a:srgbClr val="898989"/>
                </a:solidFill>
                <a:latin typeface="Calibri" panose="020F0502020204030204" pitchFamily="34"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A simple Bayesian classifier</a:t>
            </a:r>
            <a:endParaRPr lang="en-US" dirty="0"/>
          </a:p>
        </p:txBody>
      </p:sp>
      <p:pic>
        <p:nvPicPr>
          <p:cNvPr id="96258" name="Picture 2"/>
          <p:cNvPicPr>
            <a:picLocks noChangeAspect="1" noChangeArrowheads="1"/>
          </p:cNvPicPr>
          <p:nvPr/>
        </p:nvPicPr>
        <p:blipFill>
          <a:blip r:embed="rId2"/>
          <a:srcRect/>
          <a:stretch>
            <a:fillRect/>
          </a:stretch>
        </p:blipFill>
        <p:spPr bwMode="auto">
          <a:xfrm>
            <a:off x="228600" y="1828800"/>
            <a:ext cx="8570913" cy="4122738"/>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39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939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A87493C-1E85-47F0-A713-439A202183A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7892E725-D1B1-493A-87A5-28CD3ADE62AF}" type="slidenum">
              <a:rPr lang="en-US" altLang="en-US" sz="1200">
                <a:solidFill>
                  <a:srgbClr val="898989"/>
                </a:solidFill>
                <a:latin typeface="Calibri" panose="020F0502020204030204" pitchFamily="34" charset="0"/>
              </a:rPr>
              <a:pPr eaLnBrk="1" hangingPunct="1">
                <a:spcBef>
                  <a:spcPct val="0"/>
                </a:spcBef>
                <a:buFontTx/>
                <a:buNone/>
              </a:pPr>
              <a:t>22</a:t>
            </a:fld>
            <a:r>
              <a:rPr lang="en-US" altLang="en-US" sz="1200">
                <a:solidFill>
                  <a:srgbClr val="898989"/>
                </a:solidFill>
                <a:latin typeface="Calibri" panose="020F0502020204030204" pitchFamily="34" charset="0"/>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Annotation</a:t>
            </a:r>
            <a:endParaRPr lang="en-US" dirty="0"/>
          </a:p>
        </p:txBody>
      </p:sp>
      <p:pic>
        <p:nvPicPr>
          <p:cNvPr id="64515" name="Picture 4" descr="Fl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390650"/>
            <a:ext cx="678180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451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1462A4C-384A-4E13-8CD0-EBEB242C3680}"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2C995C04-D6AF-47AB-B965-88D084268D8A}" type="slidenum">
              <a:rPr lang="en-US" altLang="en-US" sz="1200">
                <a:solidFill>
                  <a:srgbClr val="898989"/>
                </a:solidFill>
                <a:latin typeface="Calibri" panose="020F0502020204030204" pitchFamily="34" charset="0"/>
              </a:rPr>
              <a:pPr eaLnBrk="1" hangingPunct="1">
                <a:spcBef>
                  <a:spcPct val="0"/>
                </a:spcBef>
                <a:buFontTx/>
                <a:buNone/>
              </a:pPr>
              <a:t>23</a:t>
            </a:fld>
            <a:r>
              <a:rPr lang="en-US" altLang="en-US" sz="1200">
                <a:solidFill>
                  <a:srgbClr val="898989"/>
                </a:solidFill>
                <a:latin typeface="Calibri" panose="020F0502020204030204" pitchFamily="34" charset="0"/>
              </a:rPr>
              <a:t>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Annotation</a:t>
            </a:r>
            <a:endParaRPr lang="en-US" dirty="0"/>
          </a:p>
        </p:txBody>
      </p:sp>
      <p:sp>
        <p:nvSpPr>
          <p:cNvPr id="66563" name="Rectangle 12"/>
          <p:cNvSpPr txBox="1">
            <a:spLocks noChangeArrowheads="1"/>
          </p:cNvSpPr>
          <p:nvPr/>
        </p:nvSpPr>
        <p:spPr bwMode="auto">
          <a:xfrm>
            <a:off x="381000" y="1752600"/>
            <a:ext cx="4800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Clr>
                <a:srgbClr val="101141"/>
              </a:buClr>
              <a:buFont typeface="Arial" panose="020B0604020202020204" pitchFamily="34" charset="0"/>
              <a:buNone/>
            </a:pPr>
            <a:r>
              <a:rPr lang="en-US" altLang="zh-CN" sz="2800"/>
              <a:t>Major steps:</a:t>
            </a:r>
          </a:p>
          <a:p>
            <a:pPr lvl="1" eaLnBrk="1" hangingPunct="1"/>
            <a:r>
              <a:rPr lang="en-US" altLang="zh-CN" sz="2400" b="1"/>
              <a:t>Segmentation</a:t>
            </a:r>
            <a:r>
              <a:rPr lang="en-US" altLang="zh-CN" sz="2400"/>
              <a:t> into regions</a:t>
            </a:r>
          </a:p>
          <a:p>
            <a:pPr lvl="1" eaLnBrk="1" hangingPunct="1"/>
            <a:r>
              <a:rPr lang="en-US" altLang="zh-CN" sz="2400" b="1"/>
              <a:t>Clustering</a:t>
            </a:r>
            <a:r>
              <a:rPr lang="en-US" altLang="zh-CN" sz="2400"/>
              <a:t> to construct </a:t>
            </a:r>
            <a:r>
              <a:rPr lang="en-US" altLang="zh-CN" sz="2400" b="1"/>
              <a:t>blob-tokens</a:t>
            </a:r>
          </a:p>
          <a:p>
            <a:pPr lvl="1" eaLnBrk="1" hangingPunct="1"/>
            <a:r>
              <a:rPr lang="en-US" altLang="zh-CN" sz="2400"/>
              <a:t>Analyze </a:t>
            </a:r>
            <a:r>
              <a:rPr lang="en-US" altLang="zh-CN" sz="2400" b="1"/>
              <a:t>correspondence</a:t>
            </a:r>
            <a:r>
              <a:rPr lang="en-US" altLang="zh-CN" sz="2400"/>
              <a:t> between key words and blob-tokens </a:t>
            </a:r>
          </a:p>
          <a:p>
            <a:pPr lvl="1" eaLnBrk="1" hangingPunct="1"/>
            <a:r>
              <a:rPr lang="en-US" altLang="zh-CN" sz="2400" b="1"/>
              <a:t>Auto Annotation</a:t>
            </a:r>
          </a:p>
          <a:p>
            <a:pPr eaLnBrk="1" hangingPunct="1">
              <a:buClr>
                <a:srgbClr val="101141"/>
              </a:buClr>
              <a:buFont typeface="Arial" panose="020B0604020202020204" pitchFamily="34" charset="0"/>
              <a:buNone/>
            </a:pPr>
            <a:endParaRPr lang="en-US" altLang="en-US" sz="2800">
              <a:ea typeface="宋体" panose="02010600030101010101" pitchFamily="2" charset="-122"/>
            </a:endParaRPr>
          </a:p>
        </p:txBody>
      </p:sp>
      <p:graphicFrame>
        <p:nvGraphicFramePr>
          <p:cNvPr id="66564" name="Object 3"/>
          <p:cNvGraphicFramePr>
            <a:graphicFrameLocks noGrp="1" noChangeAspect="1"/>
          </p:cNvGraphicFramePr>
          <p:nvPr>
            <p:ph sz="half" idx="4294967295"/>
          </p:nvPr>
        </p:nvGraphicFramePr>
        <p:xfrm>
          <a:off x="5029200" y="1524000"/>
          <a:ext cx="3457575" cy="4876800"/>
        </p:xfrm>
        <a:graphic>
          <a:graphicData uri="http://schemas.openxmlformats.org/presentationml/2006/ole">
            <mc:AlternateContent xmlns:mc="http://schemas.openxmlformats.org/markup-compatibility/2006">
              <mc:Choice xmlns:v="urn:schemas-microsoft-com:vml" Requires="v">
                <p:oleObj spid="_x0000_s66608" name="Bitmap Image" r:id="rId3" imgW="2429214" imgH="3772427" progId="Paint.Picture">
                  <p:embed/>
                </p:oleObj>
              </mc:Choice>
              <mc:Fallback>
                <p:oleObj name="Bitmap Image" r:id="rId3" imgW="2429214" imgH="3772427" progId="Paint.Picture">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524000"/>
                        <a:ext cx="3457575"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65"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6566"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854FA7F3-5E1D-4D22-9782-C530B515B180}"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9CEAB6B8-E826-4247-AF7E-63DA2D3B86F9}" type="slidenum">
              <a:rPr lang="en-US" altLang="en-US" sz="1200">
                <a:solidFill>
                  <a:srgbClr val="898989"/>
                </a:solidFill>
                <a:latin typeface="Calibri" panose="020F0502020204030204" pitchFamily="34" charset="0"/>
              </a:rPr>
              <a:pPr eaLnBrk="1" hangingPunct="1">
                <a:spcBef>
                  <a:spcPct val="0"/>
                </a:spcBef>
                <a:buFontTx/>
                <a:buNone/>
              </a:pPr>
              <a:t>24</a:t>
            </a:fld>
            <a:r>
              <a:rPr lang="en-US" altLang="en-US" sz="1200">
                <a:solidFill>
                  <a:srgbClr val="898989"/>
                </a:solidFill>
                <a:latin typeface="Calibri" panose="020F0502020204030204" pitchFamily="34"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Annotation: Segmentation &amp; Clustering</a:t>
            </a:r>
            <a:endParaRPr lang="en-US" dirty="0"/>
          </a:p>
        </p:txBody>
      </p:sp>
      <p:sp>
        <p:nvSpPr>
          <p:cNvPr id="67587" name="Rectangle 3"/>
          <p:cNvSpPr txBox="1">
            <a:spLocks noChangeArrowheads="1"/>
          </p:cNvSpPr>
          <p:nvPr/>
        </p:nvSpPr>
        <p:spPr bwMode="auto">
          <a:xfrm>
            <a:off x="457200" y="1752600"/>
            <a:ext cx="7772400"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Clr>
                <a:srgbClr val="101141"/>
              </a:buClr>
              <a:buFont typeface="Wingdings" panose="05000000000000000000" pitchFamily="2" charset="2"/>
              <a:buNone/>
            </a:pPr>
            <a:r>
              <a:rPr lang="zh-CN" altLang="en-US" sz="2800"/>
              <a:t>  </a:t>
            </a:r>
            <a:r>
              <a:rPr lang="en-US" altLang="zh-CN" sz="2800"/>
              <a:t>Images               Segments          Blob-tokens</a:t>
            </a:r>
          </a:p>
        </p:txBody>
      </p:sp>
      <p:pic>
        <p:nvPicPr>
          <p:cNvPr id="67588" name="Picture 4"/>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304800" y="2362200"/>
            <a:ext cx="8305800" cy="3784600"/>
          </a:xfrm>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9"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7590"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FE3E520C-463E-4D03-8BF4-BCAAB6B452C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D293D497-9977-4941-A044-B9D87D8B0B50}" type="slidenum">
              <a:rPr lang="en-US" altLang="en-US" sz="1200">
                <a:solidFill>
                  <a:srgbClr val="898989"/>
                </a:solidFill>
                <a:latin typeface="Calibri" panose="020F0502020204030204" pitchFamily="34" charset="0"/>
              </a:rPr>
              <a:pPr eaLnBrk="1" hangingPunct="1">
                <a:spcBef>
                  <a:spcPct val="0"/>
                </a:spcBef>
                <a:buFontTx/>
                <a:buNone/>
              </a:pPr>
              <a:t>25</a:t>
            </a:fld>
            <a:endParaRPr lang="en-US" altLang="en-US" sz="1200">
              <a:solidFill>
                <a:srgbClr val="898989"/>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Annotation: Correspondence/Linking</a:t>
            </a:r>
            <a:endParaRPr lang="en-US" dirty="0"/>
          </a:p>
        </p:txBody>
      </p:sp>
      <p:sp>
        <p:nvSpPr>
          <p:cNvPr id="68611" name="Rectangle 1027"/>
          <p:cNvSpPr txBox="1">
            <a:spLocks noChangeArrowheads="1"/>
          </p:cNvSpPr>
          <p:nvPr/>
        </p:nvSpPr>
        <p:spPr bwMode="auto">
          <a:xfrm>
            <a:off x="533400" y="1676400"/>
            <a:ext cx="7772400" cy="156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Clr>
                <a:srgbClr val="101141"/>
              </a:buClr>
              <a:buFont typeface="Wingdings" panose="05000000000000000000" pitchFamily="2" charset="2"/>
              <a:buNone/>
            </a:pPr>
            <a:r>
              <a:rPr lang="en-US" altLang="zh-CN" sz="2800"/>
              <a:t>Our purpose is to find correspondence between words and blob-tokens.</a:t>
            </a:r>
          </a:p>
          <a:p>
            <a:pPr eaLnBrk="1" hangingPunct="1">
              <a:buClr>
                <a:srgbClr val="101141"/>
              </a:buClr>
              <a:buFont typeface="Wingdings" panose="05000000000000000000" pitchFamily="2" charset="2"/>
              <a:buNone/>
            </a:pPr>
            <a:r>
              <a:rPr lang="en-US" altLang="zh-CN" sz="2800"/>
              <a:t>P(Tiger|V1), P(V2|grass)…</a:t>
            </a:r>
          </a:p>
        </p:txBody>
      </p:sp>
      <p:pic>
        <p:nvPicPr>
          <p:cNvPr id="68612" name="Picture 1028"/>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874713" y="3163888"/>
            <a:ext cx="6400800" cy="2884487"/>
          </a:xfrm>
        </p:spPr>
      </p:pic>
      <p:sp>
        <p:nvSpPr>
          <p:cNvPr id="6861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861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FF2604B-AADC-4953-98DD-35293D2F0DD2}"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EF40C056-0194-4976-AB93-1736F2E8DB9B}" type="slidenum">
              <a:rPr lang="en-US" altLang="en-US" sz="1200">
                <a:solidFill>
                  <a:srgbClr val="898989"/>
                </a:solidFill>
                <a:latin typeface="Calibri" panose="020F0502020204030204" pitchFamily="34" charset="0"/>
              </a:rPr>
              <a:pPr eaLnBrk="1" hangingPunct="1">
                <a:spcBef>
                  <a:spcPct val="0"/>
                </a:spcBef>
                <a:buFontTx/>
                <a:buNone/>
              </a:pPr>
              <a:t>26</a:t>
            </a:fld>
            <a:r>
              <a:rPr lang="en-US" altLang="en-US" sz="1200">
                <a:solidFill>
                  <a:srgbClr val="898989"/>
                </a:solidFill>
                <a:latin typeface="Calibri" panose="020F0502020204030204" pitchFamily="34"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Feature Extraction &amp; Clustering</a:t>
            </a:r>
            <a:endParaRPr lang="en-US" dirty="0"/>
          </a:p>
        </p:txBody>
      </p:sp>
      <p:sp>
        <p:nvSpPr>
          <p:cNvPr id="70659" name="Rectangle 1027"/>
          <p:cNvSpPr txBox="1">
            <a:spLocks noChangeArrowheads="1"/>
          </p:cNvSpPr>
          <p:nvPr/>
        </p:nvSpPr>
        <p:spPr bwMode="auto">
          <a:xfrm>
            <a:off x="457200" y="1600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Clr>
                <a:srgbClr val="101141"/>
              </a:buClr>
            </a:pPr>
            <a:r>
              <a:rPr lang="en-US" altLang="zh-CN" sz="2400"/>
              <a:t>Feature Extraction:</a:t>
            </a:r>
          </a:p>
          <a:p>
            <a:pPr lvl="1" eaLnBrk="1" hangingPunct="1"/>
            <a:r>
              <a:rPr lang="en-US" altLang="zh-CN" sz="1600"/>
              <a:t>Color</a:t>
            </a:r>
          </a:p>
          <a:p>
            <a:pPr lvl="1" eaLnBrk="1" hangingPunct="1"/>
            <a:r>
              <a:rPr lang="en-US" altLang="zh-CN" sz="1600"/>
              <a:t>Texture</a:t>
            </a:r>
          </a:p>
          <a:p>
            <a:pPr lvl="1" eaLnBrk="1" hangingPunct="1"/>
            <a:r>
              <a:rPr lang="en-US" altLang="zh-CN" sz="1600"/>
              <a:t>Shape</a:t>
            </a:r>
          </a:p>
          <a:p>
            <a:pPr eaLnBrk="1" hangingPunct="1">
              <a:buClr>
                <a:srgbClr val="101141"/>
              </a:buClr>
            </a:pPr>
            <a:r>
              <a:rPr lang="en-US" altLang="zh-CN" sz="2400"/>
              <a:t>K-means clustering: To generate finite visual terms. Each cluster’s centroid represents a visual term. </a:t>
            </a:r>
          </a:p>
          <a:p>
            <a:pPr eaLnBrk="1" hangingPunct="1">
              <a:buClr>
                <a:srgbClr val="101141"/>
              </a:buClr>
            </a:pPr>
            <a:endParaRPr lang="en-US" altLang="zh-CN" sz="2400"/>
          </a:p>
        </p:txBody>
      </p:sp>
      <p:sp>
        <p:nvSpPr>
          <p:cNvPr id="7066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066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E15C35C8-7C34-48C0-BDBF-B7ED74F00337}"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E553D787-2F61-441F-9136-CEC31CD5B012}" type="slidenum">
              <a:rPr lang="en-US" altLang="en-US" sz="1200">
                <a:solidFill>
                  <a:srgbClr val="898989"/>
                </a:solidFill>
                <a:latin typeface="Calibri" panose="020F0502020204030204" pitchFamily="34" charset="0"/>
              </a:rPr>
              <a:pPr eaLnBrk="1" hangingPunct="1">
                <a:spcBef>
                  <a:spcPct val="0"/>
                </a:spcBef>
                <a:buFontTx/>
                <a:buNone/>
              </a:pPr>
              <a:t>27</a:t>
            </a:fld>
            <a:endParaRPr lang="en-US" altLang="en-US" sz="1200">
              <a:solidFill>
                <a:srgbClr val="898989"/>
              </a:solidFill>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ko-KR" dirty="0">
                <a:ea typeface="굴림" pitchFamily="50" charset="-127"/>
              </a:rPr>
              <a:t>Co-Occurrence Models</a:t>
            </a:r>
            <a:endParaRPr lang="en-US" dirty="0"/>
          </a:p>
        </p:txBody>
      </p:sp>
      <p:sp>
        <p:nvSpPr>
          <p:cNvPr id="71683" name="Rectangle 3"/>
          <p:cNvSpPr txBox="1">
            <a:spLocks noChangeArrowheads="1"/>
          </p:cNvSpPr>
          <p:nvPr/>
        </p:nvSpPr>
        <p:spPr bwMode="auto">
          <a:xfrm>
            <a:off x="152400" y="1752600"/>
            <a:ext cx="41148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465138" indent="-2349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buClr>
                <a:srgbClr val="101141"/>
              </a:buClr>
            </a:pPr>
            <a:r>
              <a:rPr lang="en-US" altLang="ko-KR" sz="2400">
                <a:ea typeface="굴림" panose="020B0600000101010101" pitchFamily="34" charset="-127"/>
              </a:rPr>
              <a:t>Mori et al. 1999</a:t>
            </a:r>
          </a:p>
          <a:p>
            <a:pPr eaLnBrk="1" hangingPunct="1">
              <a:buClr>
                <a:srgbClr val="101141"/>
              </a:buClr>
            </a:pPr>
            <a:r>
              <a:rPr lang="en-US" altLang="ko-KR" sz="2400">
                <a:ea typeface="굴림" panose="020B0600000101010101" pitchFamily="34" charset="-127"/>
              </a:rPr>
              <a:t>Create the co-occurrence table using a training set of annotated images</a:t>
            </a:r>
          </a:p>
          <a:p>
            <a:pPr eaLnBrk="1" hangingPunct="1">
              <a:buClr>
                <a:srgbClr val="101141"/>
              </a:buClr>
            </a:pPr>
            <a:r>
              <a:rPr lang="en-US" altLang="ko-KR" sz="2400">
                <a:ea typeface="굴림" panose="020B0600000101010101" pitchFamily="34" charset="-127"/>
              </a:rPr>
              <a:t>Tend to annotate with high frequency words</a:t>
            </a:r>
          </a:p>
          <a:p>
            <a:pPr eaLnBrk="1" hangingPunct="1">
              <a:buClr>
                <a:srgbClr val="101141"/>
              </a:buClr>
            </a:pPr>
            <a:r>
              <a:rPr lang="en-US" altLang="ko-KR" sz="2400">
                <a:ea typeface="굴림" panose="020B0600000101010101" pitchFamily="34" charset="-127"/>
              </a:rPr>
              <a:t>Context is ignored</a:t>
            </a:r>
          </a:p>
          <a:p>
            <a:pPr lvl="1" eaLnBrk="1" hangingPunct="1"/>
            <a:r>
              <a:rPr lang="en-US" altLang="ko-KR" sz="2000">
                <a:ea typeface="굴림" panose="020B0600000101010101" pitchFamily="34" charset="-127"/>
              </a:rPr>
              <a:t>Needs joint probability models</a:t>
            </a:r>
          </a:p>
        </p:txBody>
      </p:sp>
      <p:graphicFrame>
        <p:nvGraphicFramePr>
          <p:cNvPr id="5" name="Group 4"/>
          <p:cNvGraphicFramePr>
            <a:graphicFrameLocks noGrp="1"/>
          </p:cNvGraphicFramePr>
          <p:nvPr>
            <p:ph sz="half" idx="4294967295"/>
          </p:nvPr>
        </p:nvGraphicFramePr>
        <p:xfrm>
          <a:off x="4648200" y="1600200"/>
          <a:ext cx="3017838" cy="3092451"/>
        </p:xfrm>
        <a:graphic>
          <a:graphicData uri="http://schemas.openxmlformats.org/drawingml/2006/table">
            <a:tbl>
              <a:tblPr/>
              <a:tblGrid>
                <a:gridCol w="603250"/>
                <a:gridCol w="603250"/>
                <a:gridCol w="604838"/>
                <a:gridCol w="603250"/>
                <a:gridCol w="603250"/>
              </a:tblGrid>
              <a:tr h="619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2000" b="0" i="0" u="none" strike="noStrike" cap="none" normalizeH="0" baseline="0" smtClean="0">
                        <a:ln>
                          <a:noFill/>
                        </a:ln>
                        <a:solidFill>
                          <a:schemeClr val="tx1"/>
                        </a:solidFill>
                        <a:effectLst/>
                        <a:latin typeface="Tahoma" pitchFamily="34"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w1</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w2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w3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w4</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7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V1</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V2</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32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40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32</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75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V3</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V4</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65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43</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12</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ko-KR" sz="2000" b="0" i="0" u="none" strike="noStrike" cap="none" normalizeH="0" baseline="0" smtClean="0">
                          <a:ln>
                            <a:noFill/>
                          </a:ln>
                          <a:solidFill>
                            <a:schemeClr val="tx1"/>
                          </a:solidFill>
                          <a:effectLst/>
                          <a:latin typeface="Tahoma" pitchFamily="34" charset="0"/>
                          <a:ea typeface="굴림" pitchFamily="50" charset="-127"/>
                        </a:rPr>
                        <a:t>0</a:t>
                      </a:r>
                    </a:p>
                  </a:txBody>
                  <a:tcPr marL="90000" marR="90000" marT="46800" marB="4680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1722" name="Text Box 42"/>
          <p:cNvSpPr txBox="1">
            <a:spLocks noChangeArrowheads="1"/>
          </p:cNvSpPr>
          <p:nvPr/>
        </p:nvSpPr>
        <p:spPr bwMode="auto">
          <a:xfrm>
            <a:off x="4191000" y="4876800"/>
            <a:ext cx="4392613"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P( w1 | v1 ) = 12/(12+2+0+1)=0.8</a:t>
            </a:r>
          </a:p>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P( v3 | w2 ) = 12/(2+40+12+43)=0.12</a:t>
            </a:r>
          </a:p>
        </p:txBody>
      </p:sp>
      <p:sp>
        <p:nvSpPr>
          <p:cNvPr id="7172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172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B1D5E579-BCD4-4C2D-AC82-2C086C3FFC7E}"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7D30C8F-7650-4CB3-8A8F-2BE7BE4F4E20}" type="slidenum">
              <a:rPr lang="en-US" altLang="en-US" sz="1200">
                <a:solidFill>
                  <a:srgbClr val="898989"/>
                </a:solidFill>
                <a:latin typeface="Calibri" panose="020F0502020204030204" pitchFamily="34" charset="0"/>
              </a:rPr>
              <a:pPr eaLnBrk="1" hangingPunct="1">
                <a:spcBef>
                  <a:spcPct val="0"/>
                </a:spcBef>
                <a:buFontTx/>
                <a:buNone/>
              </a:pPr>
              <a:t>28</a:t>
            </a:fld>
            <a:r>
              <a:rPr lang="en-US" altLang="en-US" sz="1200">
                <a:solidFill>
                  <a:srgbClr val="898989"/>
                </a:solidFill>
                <a:latin typeface="Calibri" panose="020F0502020204030204" pitchFamily="34" charset="0"/>
              </a:rPr>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zh-CN" dirty="0"/>
              <a:t>Correspondence: Translation Model (TM)</a:t>
            </a:r>
            <a:endParaRPr lang="en-US" dirty="0"/>
          </a:p>
        </p:txBody>
      </p:sp>
      <p:grpSp>
        <p:nvGrpSpPr>
          <p:cNvPr id="72707" name="Group 3"/>
          <p:cNvGrpSpPr>
            <a:grpSpLocks/>
          </p:cNvGrpSpPr>
          <p:nvPr/>
        </p:nvGrpSpPr>
        <p:grpSpPr bwMode="auto">
          <a:xfrm>
            <a:off x="184150" y="1676400"/>
            <a:ext cx="8578850" cy="4781550"/>
            <a:chOff x="0" y="1200"/>
            <a:chExt cx="5404" cy="3012"/>
          </a:xfrm>
        </p:grpSpPr>
        <p:grpSp>
          <p:nvGrpSpPr>
            <p:cNvPr id="72712" name="Group 4"/>
            <p:cNvGrpSpPr>
              <a:grpSpLocks/>
            </p:cNvGrpSpPr>
            <p:nvPr/>
          </p:nvGrpSpPr>
          <p:grpSpPr bwMode="auto">
            <a:xfrm>
              <a:off x="0" y="1248"/>
              <a:ext cx="1458" cy="1303"/>
              <a:chOff x="0" y="1248"/>
              <a:chExt cx="1458" cy="1303"/>
            </a:xfrm>
          </p:grpSpPr>
          <p:pic>
            <p:nvPicPr>
              <p:cNvPr id="727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48"/>
                <a:ext cx="1459" cy="1304"/>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72724" name="Text Box 6"/>
              <p:cNvSpPr txBox="1">
                <a:spLocks noChangeArrowheads="1"/>
              </p:cNvSpPr>
              <p:nvPr/>
            </p:nvSpPr>
            <p:spPr bwMode="auto">
              <a:xfrm>
                <a:off x="0" y="1248"/>
                <a:ext cx="1459"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ahoma" panose="020B0604030504040204" pitchFamily="34" charset="0"/>
                </a:endParaRPr>
              </a:p>
            </p:txBody>
          </p:sp>
        </p:grpSp>
        <p:grpSp>
          <p:nvGrpSpPr>
            <p:cNvPr id="72713" name="Group 7"/>
            <p:cNvGrpSpPr>
              <a:grpSpLocks/>
            </p:cNvGrpSpPr>
            <p:nvPr/>
          </p:nvGrpSpPr>
          <p:grpSpPr bwMode="auto">
            <a:xfrm>
              <a:off x="327" y="2589"/>
              <a:ext cx="675" cy="692"/>
              <a:chOff x="327" y="2589"/>
              <a:chExt cx="675" cy="692"/>
            </a:xfrm>
          </p:grpSpPr>
          <p:pic>
            <p:nvPicPr>
              <p:cNvPr id="7272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 y="2589"/>
                <a:ext cx="676" cy="693"/>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Text Box 9"/>
              <p:cNvSpPr txBox="1">
                <a:spLocks noChangeArrowheads="1"/>
              </p:cNvSpPr>
              <p:nvPr/>
            </p:nvSpPr>
            <p:spPr bwMode="auto">
              <a:xfrm>
                <a:off x="327" y="2589"/>
                <a:ext cx="676" cy="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ahoma" panose="020B0604030504040204" pitchFamily="34" charset="0"/>
                </a:endParaRPr>
              </a:p>
            </p:txBody>
          </p:sp>
        </p:grpSp>
        <p:grpSp>
          <p:nvGrpSpPr>
            <p:cNvPr id="72714" name="Group 10"/>
            <p:cNvGrpSpPr>
              <a:grpSpLocks/>
            </p:cNvGrpSpPr>
            <p:nvPr/>
          </p:nvGrpSpPr>
          <p:grpSpPr bwMode="auto">
            <a:xfrm>
              <a:off x="109" y="3369"/>
              <a:ext cx="1220" cy="843"/>
              <a:chOff x="109" y="3369"/>
              <a:chExt cx="1220" cy="843"/>
            </a:xfrm>
          </p:grpSpPr>
          <p:pic>
            <p:nvPicPr>
              <p:cNvPr id="7271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 y="3369"/>
                <a:ext cx="1221" cy="844"/>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sp>
            <p:nvSpPr>
              <p:cNvPr id="72720" name="Text Box 12"/>
              <p:cNvSpPr txBox="1">
                <a:spLocks noChangeArrowheads="1"/>
              </p:cNvSpPr>
              <p:nvPr/>
            </p:nvSpPr>
            <p:spPr bwMode="auto">
              <a:xfrm>
                <a:off x="109" y="3369"/>
                <a:ext cx="1221" cy="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2400">
                  <a:latin typeface="Tahoma" panose="020B0604030504040204" pitchFamily="34" charset="0"/>
                </a:endParaRPr>
              </a:p>
            </p:txBody>
          </p:sp>
        </p:grpSp>
        <p:sp>
          <p:nvSpPr>
            <p:cNvPr id="72715" name="Line 13"/>
            <p:cNvSpPr>
              <a:spLocks noChangeShapeType="1"/>
            </p:cNvSpPr>
            <p:nvPr/>
          </p:nvSpPr>
          <p:spPr bwMode="auto">
            <a:xfrm>
              <a:off x="1632" y="1200"/>
              <a:ext cx="1" cy="2985"/>
            </a:xfrm>
            <a:prstGeom prst="line">
              <a:avLst/>
            </a:prstGeom>
            <a:noFill/>
            <a:ln w="936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7271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8" y="1378"/>
              <a:ext cx="1881" cy="2022"/>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7271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 y="1291"/>
              <a:ext cx="1531" cy="1190"/>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pic>
          <p:nvPicPr>
            <p:cNvPr id="72718"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9" y="2373"/>
              <a:ext cx="1765" cy="937"/>
            </a:xfrm>
            <a:prstGeom prst="rect">
              <a:avLst/>
            </a:prstGeom>
            <a:noFill/>
            <a:ln>
              <a:noFill/>
            </a:ln>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08" name="Text Box 17"/>
          <p:cNvSpPr txBox="1">
            <a:spLocks noChangeArrowheads="1"/>
          </p:cNvSpPr>
          <p:nvPr/>
        </p:nvSpPr>
        <p:spPr bwMode="auto">
          <a:xfrm>
            <a:off x="3021013" y="5167313"/>
            <a:ext cx="2940050"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93000"/>
              </a:lnSpc>
              <a:spcBef>
                <a:spcPts val="450"/>
              </a:spcBef>
              <a:buClr>
                <a:srgbClr val="000000"/>
              </a:buClr>
              <a:buFont typeface="Arial" panose="020B0604020202020204" pitchFamily="34" charset="0"/>
              <a:buNone/>
            </a:pPr>
            <a:r>
              <a:rPr lang="en-GB" altLang="en-US" sz="2400" b="1">
                <a:latin typeface="Times New Roman" panose="02020603050405020304" pitchFamily="18" charset="0"/>
              </a:rPr>
              <a:t>Pr(f|e) = ∑ Pr(f,a|e)</a:t>
            </a:r>
          </a:p>
        </p:txBody>
      </p:sp>
      <p:sp>
        <p:nvSpPr>
          <p:cNvPr id="72709" name="Text Box 18"/>
          <p:cNvSpPr txBox="1">
            <a:spLocks noChangeArrowheads="1"/>
          </p:cNvSpPr>
          <p:nvPr/>
        </p:nvSpPr>
        <p:spPr bwMode="auto">
          <a:xfrm>
            <a:off x="6022975" y="5119688"/>
            <a:ext cx="31829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cs typeface="Arial" panose="020B0604020202020204" pitchFamily="34" charset="0"/>
              </a:defRPr>
            </a:lvl9pPr>
          </a:lstStyle>
          <a:p>
            <a:pPr eaLnBrk="1" hangingPunct="1">
              <a:lnSpc>
                <a:spcPct val="93000"/>
              </a:lnSpc>
              <a:spcBef>
                <a:spcPts val="450"/>
              </a:spcBef>
              <a:buClr>
                <a:srgbClr val="000000"/>
              </a:buClr>
              <a:buFont typeface="Arial" panose="020B0604020202020204" pitchFamily="34" charset="0"/>
              <a:buNone/>
            </a:pPr>
            <a:r>
              <a:rPr lang="en-GB" altLang="en-US" sz="2400" b="1">
                <a:latin typeface="Times New Roman" panose="02020603050405020304" pitchFamily="18" charset="0"/>
              </a:rPr>
              <a:t>Pr(w|v) = ∑ Pr(w,a|v)</a:t>
            </a:r>
          </a:p>
        </p:txBody>
      </p:sp>
      <p:sp>
        <p:nvSpPr>
          <p:cNvPr id="7271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271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AB49FED-F631-40D5-8B3F-EDA39638C7F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B4777B7B-4E40-4BB6-9F64-4F1CAF6D245D}" type="slidenum">
              <a:rPr lang="en-US" altLang="en-US" sz="1200">
                <a:solidFill>
                  <a:srgbClr val="898989"/>
                </a:solidFill>
                <a:latin typeface="Calibri" panose="020F0502020204030204" pitchFamily="34" charset="0"/>
              </a:rPr>
              <a:pPr eaLnBrk="1" hangingPunct="1">
                <a:spcBef>
                  <a:spcPct val="0"/>
                </a:spcBef>
                <a:buFontTx/>
                <a:buNone/>
              </a:pPr>
              <a:t>29</a:t>
            </a:fld>
            <a:r>
              <a:rPr lang="en-US" altLang="en-US" sz="1200">
                <a:solidFill>
                  <a:srgbClr val="898989"/>
                </a:solidFill>
                <a:latin typeface="Calibri" panose="020F0502020204030204" pitchFamily="34"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304800" y="1493838"/>
            <a:ext cx="8229600" cy="4525962"/>
          </a:xfrm>
        </p:spPr>
        <p:txBody>
          <a:bodyPr/>
          <a:lstStyle/>
          <a:p>
            <a:pPr lvl="1" fontAlgn="base">
              <a:lnSpc>
                <a:spcPct val="150000"/>
              </a:lnSpc>
              <a:spcAft>
                <a:spcPct val="0"/>
              </a:spcAft>
              <a:buFont typeface="Arial" pitchFamily="34" charset="0"/>
              <a:buChar char="•"/>
            </a:pPr>
            <a:r>
              <a:rPr lang="en-US" altLang="en-US" sz="2400" smtClean="0"/>
              <a:t>Multimedia data</a:t>
            </a:r>
          </a:p>
          <a:p>
            <a:pPr lvl="1" fontAlgn="base">
              <a:lnSpc>
                <a:spcPct val="150000"/>
              </a:lnSpc>
              <a:spcAft>
                <a:spcPct val="0"/>
              </a:spcAft>
              <a:buFont typeface="Arial" pitchFamily="34" charset="0"/>
              <a:buChar char="•"/>
            </a:pPr>
            <a:r>
              <a:rPr lang="en-US" altLang="en-US" sz="2400" smtClean="0"/>
              <a:t>Multimedia retrieval</a:t>
            </a:r>
          </a:p>
          <a:p>
            <a:pPr lvl="1" fontAlgn="base">
              <a:lnSpc>
                <a:spcPct val="150000"/>
              </a:lnSpc>
              <a:spcAft>
                <a:spcPct val="0"/>
              </a:spcAft>
              <a:buFont typeface="Arial" pitchFamily="34" charset="0"/>
              <a:buChar char="•"/>
            </a:pPr>
            <a:r>
              <a:rPr lang="en-US" altLang="en-US" sz="2400" smtClean="0"/>
              <a:t>Multimedia search examples</a:t>
            </a:r>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r>
              <a:rPr lang="en-US" altLang="en-US" smtClean="0"/>
              <a:t>Applications</a:t>
            </a:r>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r>
              <a:rPr lang="en-US" altLang="en-US" smtClean="0"/>
              <a:t>Metadata Driven Retrieval</a:t>
            </a:r>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r>
              <a:rPr lang="en-US" altLang="en-US" smtClean="0"/>
              <a:t>Piggy-back retrieval</a:t>
            </a:r>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lvl="1" fontAlgn="base">
              <a:spcAft>
                <a:spcPct val="0"/>
              </a:spcAft>
              <a:buFont typeface="Arial" pitchFamily="34" charset="0"/>
              <a:buChar char="•"/>
            </a:pPr>
            <a:endParaRPr lang="en-US" altLang="en-US" smtClean="0"/>
          </a:p>
          <a:p>
            <a:pPr fontAlgn="base">
              <a:spcAft>
                <a:spcPct val="0"/>
              </a:spcAft>
              <a:buFont typeface="Arial" pitchFamily="34" charset="0"/>
              <a:buChar char="•"/>
            </a:pPr>
            <a:endParaRPr lang="en-US" altLang="en-US" smtClean="0"/>
          </a:p>
          <a:p>
            <a:pPr fontAlgn="base">
              <a:spcAft>
                <a:spcPct val="0"/>
              </a:spcAft>
              <a:buFont typeface="Arial" pitchFamily="34" charset="0"/>
              <a:buChar char="•"/>
            </a:pPr>
            <a:endParaRPr lang="en-US" altLang="en-US" smtClean="0"/>
          </a:p>
        </p:txBody>
      </p:sp>
      <p:sp>
        <p:nvSpPr>
          <p:cNvPr id="3" name="Content Placeholder 2"/>
          <p:cNvSpPr>
            <a:spLocks noGrp="1"/>
          </p:cNvSpPr>
          <p:nvPr>
            <p:ph sz="quarter" idx="10"/>
          </p:nvPr>
        </p:nvSpPr>
        <p:spPr/>
        <p:txBody>
          <a:bodyPr rtlCol="0"/>
          <a:lstStyle/>
          <a:p>
            <a:pPr eaLnBrk="1" fontAlgn="auto" hangingPunct="1">
              <a:spcAft>
                <a:spcPts val="0"/>
              </a:spcAft>
              <a:buFont typeface="Arial" charset="0"/>
              <a:buNone/>
              <a:defRPr/>
            </a:pPr>
            <a:r>
              <a:rPr lang="en-US" dirty="0" smtClean="0"/>
              <a:t>Today’s Agenda</a:t>
            </a:r>
            <a:endParaRPr lang="en-US" dirty="0"/>
          </a:p>
        </p:txBody>
      </p:sp>
      <p:sp>
        <p:nvSpPr>
          <p:cNvPr id="1741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1741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BFB89D02-1F76-48E9-BE30-29DD43DAF75C}"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543850BD-4EB1-4E32-AFBD-8C4CA2D030B9}" type="slidenum">
              <a:rPr lang="en-US" altLang="en-US" sz="1200">
                <a:solidFill>
                  <a:srgbClr val="898989"/>
                </a:solidFill>
                <a:latin typeface="Calibri" panose="020F0502020204030204" pitchFamily="34" charset="0"/>
              </a:rPr>
              <a:pPr eaLnBrk="1" hangingPunct="1">
                <a:spcBef>
                  <a:spcPct val="0"/>
                </a:spcBef>
                <a:buFontTx/>
                <a:buNone/>
              </a:pPr>
              <a:t>3</a:t>
            </a:fld>
            <a:r>
              <a:rPr lang="en-US" altLang="en-US" sz="1200">
                <a:solidFill>
                  <a:srgbClr val="898989"/>
                </a:solidFill>
                <a:latin typeface="Calibri" panose="020F0502020204030204" pitchFamily="34"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altLang="ko-KR" dirty="0">
                <a:ea typeface="굴림" pitchFamily="50" charset="-127"/>
              </a:rPr>
              <a:t>Translation Models</a:t>
            </a:r>
            <a:endParaRPr lang="en-US" dirty="0"/>
          </a:p>
        </p:txBody>
      </p:sp>
      <p:sp>
        <p:nvSpPr>
          <p:cNvPr id="73731" name="Rectangle 3"/>
          <p:cNvSpPr txBox="1">
            <a:spLocks noChangeArrowheads="1"/>
          </p:cNvSpPr>
          <p:nvPr/>
        </p:nvSpPr>
        <p:spPr bwMode="auto">
          <a:xfrm>
            <a:off x="457200" y="1600200"/>
            <a:ext cx="777557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indent="-227013">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90000"/>
              </a:lnSpc>
              <a:buClr>
                <a:srgbClr val="101141"/>
              </a:buClr>
            </a:pPr>
            <a:r>
              <a:rPr lang="en-US" altLang="ko-KR" sz="2400">
                <a:ea typeface="굴림" panose="020B0600000101010101" pitchFamily="34" charset="-127"/>
              </a:rPr>
              <a:t>Duygulu et al. 2002</a:t>
            </a:r>
          </a:p>
          <a:p>
            <a:pPr eaLnBrk="1" hangingPunct="1">
              <a:lnSpc>
                <a:spcPct val="90000"/>
              </a:lnSpc>
              <a:buClr>
                <a:srgbClr val="101141"/>
              </a:buClr>
            </a:pPr>
            <a:r>
              <a:rPr lang="en-US" altLang="ko-KR" sz="2400">
                <a:ea typeface="굴림" panose="020B0600000101010101" pitchFamily="34" charset="-127"/>
              </a:rPr>
              <a:t>Use classical IBM machine translation models to translate visterms into words</a:t>
            </a:r>
          </a:p>
          <a:p>
            <a:pPr eaLnBrk="1" hangingPunct="1">
              <a:lnSpc>
                <a:spcPct val="90000"/>
              </a:lnSpc>
              <a:buClr>
                <a:srgbClr val="101141"/>
              </a:buClr>
            </a:pPr>
            <a:r>
              <a:rPr lang="en-US" altLang="ko-KR" sz="2400">
                <a:ea typeface="굴림" panose="020B0600000101010101" pitchFamily="34" charset="-127"/>
              </a:rPr>
              <a:t>IBM machine translation models</a:t>
            </a:r>
          </a:p>
          <a:p>
            <a:pPr lvl="1" eaLnBrk="1" hangingPunct="1">
              <a:lnSpc>
                <a:spcPct val="90000"/>
              </a:lnSpc>
            </a:pPr>
            <a:r>
              <a:rPr lang="en-US" altLang="ko-KR" sz="1600">
                <a:ea typeface="굴림" panose="020B0600000101010101" pitchFamily="34" charset="-127"/>
              </a:rPr>
              <a:t>Need a bi-lingual corpus to train the models</a:t>
            </a:r>
          </a:p>
        </p:txBody>
      </p:sp>
      <p:sp>
        <p:nvSpPr>
          <p:cNvPr id="73732" name="Text Box 4"/>
          <p:cNvSpPr txBox="1">
            <a:spLocks noChangeArrowheads="1"/>
          </p:cNvSpPr>
          <p:nvPr/>
        </p:nvSpPr>
        <p:spPr bwMode="auto">
          <a:xfrm>
            <a:off x="4843463" y="4060825"/>
            <a:ext cx="1368425" cy="59372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V2 V4 V6</a:t>
            </a:r>
            <a:br>
              <a:rPr lang="en-US" altLang="ko-KR" sz="1600">
                <a:ea typeface="굴림" panose="020B0600000101010101" pitchFamily="34" charset="-127"/>
              </a:rPr>
            </a:br>
            <a:endParaRPr lang="en-US" altLang="ko-KR" sz="1600">
              <a:ea typeface="굴림" panose="020B0600000101010101" pitchFamily="34" charset="-127"/>
            </a:endParaRPr>
          </a:p>
        </p:txBody>
      </p:sp>
      <p:sp>
        <p:nvSpPr>
          <p:cNvPr id="73733" name="Text Box 5"/>
          <p:cNvSpPr txBox="1">
            <a:spLocks noChangeArrowheads="1"/>
          </p:cNvSpPr>
          <p:nvPr/>
        </p:nvSpPr>
        <p:spPr bwMode="auto">
          <a:xfrm>
            <a:off x="738188" y="4067175"/>
            <a:ext cx="1368425" cy="83820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Mary did not slap the green witch</a:t>
            </a:r>
          </a:p>
        </p:txBody>
      </p:sp>
      <p:sp>
        <p:nvSpPr>
          <p:cNvPr id="73734" name="Text Box 6"/>
          <p:cNvSpPr txBox="1">
            <a:spLocks noChangeArrowheads="1"/>
          </p:cNvSpPr>
          <p:nvPr/>
        </p:nvSpPr>
        <p:spPr bwMode="auto">
          <a:xfrm>
            <a:off x="6427788" y="4054475"/>
            <a:ext cx="1368425" cy="59372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Maui People Dance</a:t>
            </a:r>
          </a:p>
        </p:txBody>
      </p:sp>
      <p:sp>
        <p:nvSpPr>
          <p:cNvPr id="73735" name="Text Box 7"/>
          <p:cNvSpPr txBox="1">
            <a:spLocks noChangeArrowheads="1"/>
          </p:cNvSpPr>
          <p:nvPr/>
        </p:nvSpPr>
        <p:spPr bwMode="auto">
          <a:xfrm>
            <a:off x="2251075" y="4060825"/>
            <a:ext cx="1584325" cy="83820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Mary no daba una botefada a la bruja verde</a:t>
            </a:r>
          </a:p>
        </p:txBody>
      </p:sp>
      <p:sp>
        <p:nvSpPr>
          <p:cNvPr id="73736" name="Text Box 8"/>
          <p:cNvSpPr txBox="1">
            <a:spLocks noChangeArrowheads="1"/>
          </p:cNvSpPr>
          <p:nvPr/>
        </p:nvSpPr>
        <p:spPr bwMode="auto">
          <a:xfrm>
            <a:off x="738188" y="5022850"/>
            <a:ext cx="13684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37" name="Text Box 9"/>
          <p:cNvSpPr txBox="1">
            <a:spLocks noChangeArrowheads="1"/>
          </p:cNvSpPr>
          <p:nvPr/>
        </p:nvSpPr>
        <p:spPr bwMode="auto">
          <a:xfrm>
            <a:off x="2251075" y="5016500"/>
            <a:ext cx="15843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38" name="Text Box 10"/>
          <p:cNvSpPr txBox="1">
            <a:spLocks noChangeArrowheads="1"/>
          </p:cNvSpPr>
          <p:nvPr/>
        </p:nvSpPr>
        <p:spPr bwMode="auto">
          <a:xfrm>
            <a:off x="4843463" y="4786313"/>
            <a:ext cx="1368425" cy="59372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V1 V34 V321 V21</a:t>
            </a:r>
          </a:p>
        </p:txBody>
      </p:sp>
      <p:sp>
        <p:nvSpPr>
          <p:cNvPr id="73739" name="Text Box 11"/>
          <p:cNvSpPr txBox="1">
            <a:spLocks noChangeArrowheads="1"/>
          </p:cNvSpPr>
          <p:nvPr/>
        </p:nvSpPr>
        <p:spPr bwMode="auto">
          <a:xfrm>
            <a:off x="6427788" y="4779963"/>
            <a:ext cx="1368425" cy="59372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1600">
                <a:ea typeface="굴림" panose="020B0600000101010101" pitchFamily="34" charset="-127"/>
              </a:rPr>
              <a:t>Tiger grass</a:t>
            </a:r>
            <a:br>
              <a:rPr lang="en-US" altLang="ko-KR" sz="1600">
                <a:ea typeface="굴림" panose="020B0600000101010101" pitchFamily="34" charset="-127"/>
              </a:rPr>
            </a:br>
            <a:r>
              <a:rPr lang="en-US" altLang="ko-KR" sz="1600">
                <a:ea typeface="굴림" panose="020B0600000101010101" pitchFamily="34" charset="-127"/>
              </a:rPr>
              <a:t>sky</a:t>
            </a:r>
          </a:p>
        </p:txBody>
      </p:sp>
      <p:sp>
        <p:nvSpPr>
          <p:cNvPr id="73740" name="Text Box 12"/>
          <p:cNvSpPr txBox="1">
            <a:spLocks noChangeArrowheads="1"/>
          </p:cNvSpPr>
          <p:nvPr/>
        </p:nvSpPr>
        <p:spPr bwMode="auto">
          <a:xfrm>
            <a:off x="738188" y="5537200"/>
            <a:ext cx="13684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41" name="Text Box 13"/>
          <p:cNvSpPr txBox="1">
            <a:spLocks noChangeArrowheads="1"/>
          </p:cNvSpPr>
          <p:nvPr/>
        </p:nvSpPr>
        <p:spPr bwMode="auto">
          <a:xfrm>
            <a:off x="2251075" y="5530850"/>
            <a:ext cx="15843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42" name="Text Box 14"/>
          <p:cNvSpPr txBox="1">
            <a:spLocks noChangeArrowheads="1"/>
          </p:cNvSpPr>
          <p:nvPr/>
        </p:nvSpPr>
        <p:spPr bwMode="auto">
          <a:xfrm>
            <a:off x="4843463" y="5522913"/>
            <a:ext cx="13684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43" name="Text Box 15"/>
          <p:cNvSpPr txBox="1">
            <a:spLocks noChangeArrowheads="1"/>
          </p:cNvSpPr>
          <p:nvPr/>
        </p:nvSpPr>
        <p:spPr bwMode="auto">
          <a:xfrm>
            <a:off x="6427788" y="5516563"/>
            <a:ext cx="1368425" cy="4095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Clr>
                <a:schemeClr val="accent2"/>
              </a:buClr>
              <a:buFont typeface="Wingdings" panose="05000000000000000000" pitchFamily="2" charset="2"/>
              <a:buNone/>
            </a:pPr>
            <a:r>
              <a:rPr lang="en-US" altLang="ko-KR" sz="2000">
                <a:ea typeface="굴림" panose="020B0600000101010101" pitchFamily="34" charset="-127"/>
              </a:rPr>
              <a:t>…</a:t>
            </a:r>
          </a:p>
        </p:txBody>
      </p:sp>
      <p:sp>
        <p:nvSpPr>
          <p:cNvPr id="73744" name="Line 16"/>
          <p:cNvSpPr>
            <a:spLocks noChangeShapeType="1"/>
          </p:cNvSpPr>
          <p:nvPr/>
        </p:nvSpPr>
        <p:spPr bwMode="auto">
          <a:xfrm>
            <a:off x="4267200" y="4060825"/>
            <a:ext cx="0" cy="1871663"/>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3745"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3746"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71F801D-B129-4C2D-B434-EB6586A1F1CC}"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11BA4962-1597-48F3-8EF3-8A0F1BAB321B}" type="slidenum">
              <a:rPr lang="en-US" altLang="en-US" sz="1200">
                <a:solidFill>
                  <a:srgbClr val="898989"/>
                </a:solidFill>
                <a:latin typeface="Calibri" panose="020F0502020204030204" pitchFamily="34" charset="0"/>
              </a:rPr>
              <a:pPr eaLnBrk="1" hangingPunct="1">
                <a:spcBef>
                  <a:spcPct val="0"/>
                </a:spcBef>
                <a:buFontTx/>
                <a:buNone/>
              </a:pPr>
              <a:t>30</a:t>
            </a:fld>
            <a:endParaRPr lang="en-US" altLang="en-US" sz="1200">
              <a:solidFill>
                <a:srgbClr val="898989"/>
              </a:solidFill>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304800" y="1493838"/>
            <a:ext cx="8229600" cy="4525962"/>
          </a:xfrm>
        </p:spPr>
        <p:txBody>
          <a:bodyPr/>
          <a:lstStyle/>
          <a:p>
            <a:pPr fontAlgn="base">
              <a:lnSpc>
                <a:spcPct val="150000"/>
              </a:lnSpc>
              <a:spcBef>
                <a:spcPct val="0"/>
              </a:spcBef>
              <a:spcAft>
                <a:spcPct val="0"/>
              </a:spcAft>
              <a:buFont typeface="Arial" pitchFamily="34" charset="0"/>
              <a:buChar char="•"/>
            </a:pPr>
            <a:r>
              <a:rPr lang="en-US" altLang="en-US" smtClean="0"/>
              <a:t>Subjective interpretation of content: means different things to different people</a:t>
            </a:r>
          </a:p>
          <a:p>
            <a:pPr fontAlgn="base">
              <a:lnSpc>
                <a:spcPct val="150000"/>
              </a:lnSpc>
              <a:spcBef>
                <a:spcPct val="0"/>
              </a:spcBef>
              <a:spcAft>
                <a:spcPct val="0"/>
              </a:spcAft>
              <a:buFont typeface="Arial" pitchFamily="34" charset="0"/>
              <a:buChar char="•"/>
            </a:pPr>
            <a:r>
              <a:rPr lang="en-US" altLang="en-US" smtClean="0"/>
              <a:t>Different features for different applications</a:t>
            </a:r>
          </a:p>
          <a:p>
            <a:pPr fontAlgn="base">
              <a:lnSpc>
                <a:spcPct val="150000"/>
              </a:lnSpc>
              <a:spcBef>
                <a:spcPct val="0"/>
              </a:spcBef>
              <a:spcAft>
                <a:spcPct val="0"/>
              </a:spcAft>
              <a:buFont typeface="Arial" pitchFamily="34" charset="0"/>
              <a:buChar char="•"/>
            </a:pPr>
            <a:r>
              <a:rPr lang="en-US" altLang="en-US" smtClean="0"/>
              <a:t>Colour is important of out-door image but not for X-rays, CT, MRI etc.</a:t>
            </a:r>
          </a:p>
          <a:p>
            <a:pPr fontAlgn="base">
              <a:lnSpc>
                <a:spcPct val="150000"/>
              </a:lnSpc>
              <a:spcBef>
                <a:spcPct val="0"/>
              </a:spcBef>
              <a:spcAft>
                <a:spcPct val="0"/>
              </a:spcAft>
              <a:buFont typeface="Arial" pitchFamily="34" charset="0"/>
              <a:buChar char="•"/>
            </a:pPr>
            <a:r>
              <a:rPr lang="en-US" altLang="en-US" smtClean="0"/>
              <a:t>Motion features are sometimes important (ultrasound)</a:t>
            </a:r>
          </a:p>
          <a:p>
            <a:pPr fontAlgn="base">
              <a:lnSpc>
                <a:spcPct val="150000"/>
              </a:lnSpc>
              <a:spcBef>
                <a:spcPct val="0"/>
              </a:spcBef>
              <a:spcAft>
                <a:spcPct val="0"/>
              </a:spcAft>
              <a:buFont typeface="Arial" pitchFamily="34" charset="0"/>
              <a:buChar char="•"/>
            </a:pPr>
            <a:r>
              <a:rPr lang="en-US" altLang="en-US" smtClean="0"/>
              <a:t>Different systems for different applications</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b="0" dirty="0" smtClean="0"/>
              <a:t>Image </a:t>
            </a:r>
            <a:r>
              <a:rPr lang="en-US" b="0" dirty="0"/>
              <a:t>Descriptions</a:t>
            </a:r>
            <a:endParaRPr lang="en-US" dirty="0"/>
          </a:p>
        </p:txBody>
      </p:sp>
      <p:sp>
        <p:nvSpPr>
          <p:cNvPr id="2560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560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3133D68D-41AF-4628-B2DF-8D9F46EFF43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2643334-2244-4E82-B678-59EA9F44A3A9}" type="slidenum">
              <a:rPr lang="en-US" altLang="en-US" sz="1200">
                <a:solidFill>
                  <a:srgbClr val="898989"/>
                </a:solidFill>
                <a:latin typeface="Calibri" panose="020F0502020204030204" pitchFamily="34" charset="0"/>
              </a:rPr>
              <a:pPr eaLnBrk="1" hangingPunct="1">
                <a:spcBef>
                  <a:spcPct val="0"/>
                </a:spcBef>
                <a:buFontTx/>
                <a:buNone/>
              </a:pPr>
              <a:t>31</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837223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Digital Images</a:t>
            </a:r>
            <a:endParaRPr lang="en-US" dirty="0"/>
          </a:p>
        </p:txBody>
      </p:sp>
      <p:pic>
        <p:nvPicPr>
          <p:cNvPr id="33794" name="Picture 2"/>
          <p:cNvPicPr>
            <a:picLocks noChangeAspect="1" noChangeArrowheads="1"/>
          </p:cNvPicPr>
          <p:nvPr/>
        </p:nvPicPr>
        <p:blipFill>
          <a:blip r:embed="rId2"/>
          <a:srcRect/>
          <a:stretch>
            <a:fillRect/>
          </a:stretch>
        </p:blipFill>
        <p:spPr bwMode="auto">
          <a:xfrm>
            <a:off x="381000" y="1371600"/>
            <a:ext cx="6877050" cy="48577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3"/>
          <a:srcRect/>
          <a:stretch>
            <a:fillRect/>
          </a:stretch>
        </p:blipFill>
        <p:spPr bwMode="auto">
          <a:xfrm>
            <a:off x="6196013" y="381000"/>
            <a:ext cx="2124075" cy="21145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4876800" y="838200"/>
            <a:ext cx="1319213"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648200" y="469900"/>
            <a:ext cx="1547813" cy="901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727"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0728"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D5594DA-CABA-430E-A30A-7B0F23C885E0}"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BA37E22A-2740-4A98-84D7-1A29D6D45DD6}" type="slidenum">
              <a:rPr lang="en-US" altLang="en-US" sz="1200">
                <a:solidFill>
                  <a:srgbClr val="898989"/>
                </a:solidFill>
                <a:latin typeface="Calibri" panose="020F0502020204030204" pitchFamily="34" charset="0"/>
              </a:rPr>
              <a:pPr eaLnBrk="1" hangingPunct="1">
                <a:spcBef>
                  <a:spcPct val="0"/>
                </a:spcBef>
                <a:buFontTx/>
                <a:buNone/>
              </a:pPr>
              <a:t>32</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905683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Digital </a:t>
            </a:r>
            <a:r>
              <a:rPr lang="en-US" b="0" dirty="0" smtClean="0"/>
              <a:t>Images</a:t>
            </a:r>
            <a:endParaRPr lang="en-US" dirty="0"/>
          </a:p>
        </p:txBody>
      </p:sp>
      <p:pic>
        <p:nvPicPr>
          <p:cNvPr id="34818" name="Picture 2"/>
          <p:cNvPicPr>
            <a:picLocks noChangeAspect="1" noChangeArrowheads="1"/>
          </p:cNvPicPr>
          <p:nvPr/>
        </p:nvPicPr>
        <p:blipFill>
          <a:blip r:embed="rId2"/>
          <a:srcRect/>
          <a:stretch>
            <a:fillRect/>
          </a:stretch>
        </p:blipFill>
        <p:spPr bwMode="auto">
          <a:xfrm>
            <a:off x="762000" y="2057400"/>
            <a:ext cx="2133600" cy="21526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srcRect/>
          <a:stretch>
            <a:fillRect/>
          </a:stretch>
        </p:blipFill>
        <p:spPr bwMode="auto">
          <a:xfrm>
            <a:off x="3352800" y="2035175"/>
            <a:ext cx="3019425" cy="18192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49"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1750"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4AE199AC-DC5D-452E-8E92-76D162A8197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914916A9-5688-4087-80C8-176C63FAC982}" type="slidenum">
              <a:rPr lang="en-US" altLang="en-US" sz="1200">
                <a:solidFill>
                  <a:srgbClr val="898989"/>
                </a:solidFill>
                <a:latin typeface="Calibri" panose="020F0502020204030204" pitchFamily="34" charset="0"/>
              </a:rPr>
              <a:pPr eaLnBrk="1" hangingPunct="1">
                <a:spcBef>
                  <a:spcPct val="0"/>
                </a:spcBef>
                <a:buFontTx/>
                <a:buNone/>
              </a:pPr>
              <a:t>33</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859447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Histogram</a:t>
            </a:r>
            <a:endParaRPr lang="en-US" dirty="0"/>
          </a:p>
        </p:txBody>
      </p:sp>
      <p:pic>
        <p:nvPicPr>
          <p:cNvPr id="41986" name="Picture 2"/>
          <p:cNvPicPr>
            <a:picLocks noChangeAspect="1" noChangeArrowheads="1"/>
          </p:cNvPicPr>
          <p:nvPr/>
        </p:nvPicPr>
        <p:blipFill>
          <a:blip r:embed="rId2"/>
          <a:srcRect/>
          <a:stretch>
            <a:fillRect/>
          </a:stretch>
        </p:blipFill>
        <p:spPr bwMode="auto">
          <a:xfrm>
            <a:off x="304800" y="1466850"/>
            <a:ext cx="8077200" cy="50101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77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277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55A54E05-807B-4E77-87B6-9A81E1260940}"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422B1853-5CF9-401E-8529-C77246873165}" type="slidenum">
              <a:rPr lang="en-US" altLang="en-US" sz="1200">
                <a:solidFill>
                  <a:srgbClr val="898989"/>
                </a:solidFill>
                <a:latin typeface="Calibri" panose="020F0502020204030204" pitchFamily="34" charset="0"/>
              </a:rPr>
              <a:pPr eaLnBrk="1" hangingPunct="1">
                <a:spcBef>
                  <a:spcPct val="0"/>
                </a:spcBef>
                <a:buFontTx/>
                <a:buNone/>
              </a:pPr>
              <a:t>34</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46905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err="1"/>
              <a:t>Colour</a:t>
            </a:r>
            <a:r>
              <a:rPr lang="en-US" b="0" dirty="0"/>
              <a:t> histogram</a:t>
            </a:r>
            <a:endParaRPr lang="en-US" dirty="0"/>
          </a:p>
        </p:txBody>
      </p:sp>
      <p:pic>
        <p:nvPicPr>
          <p:cNvPr id="44034" name="Picture 2"/>
          <p:cNvPicPr>
            <a:picLocks noChangeAspect="1" noChangeArrowheads="1"/>
          </p:cNvPicPr>
          <p:nvPr/>
        </p:nvPicPr>
        <p:blipFill>
          <a:blip r:embed="rId3"/>
          <a:srcRect/>
          <a:stretch>
            <a:fillRect/>
          </a:stretch>
        </p:blipFill>
        <p:spPr bwMode="auto">
          <a:xfrm>
            <a:off x="228600" y="2536825"/>
            <a:ext cx="3752850" cy="283845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4035" name="Picture 3"/>
          <p:cNvPicPr>
            <a:picLocks noChangeAspect="1" noChangeArrowheads="1"/>
          </p:cNvPicPr>
          <p:nvPr/>
        </p:nvPicPr>
        <p:blipFill>
          <a:blip r:embed="rId4"/>
          <a:srcRect/>
          <a:stretch>
            <a:fillRect/>
          </a:stretch>
        </p:blipFill>
        <p:spPr bwMode="auto">
          <a:xfrm>
            <a:off x="4191000" y="2197100"/>
            <a:ext cx="4233863" cy="35179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89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789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638401E2-EC60-478F-9F87-E3AB31F42561}"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F355B455-B291-4F32-A7B3-00508882C0B8}" type="slidenum">
              <a:rPr lang="en-US" altLang="en-US" sz="1200">
                <a:solidFill>
                  <a:srgbClr val="898989"/>
                </a:solidFill>
                <a:latin typeface="Calibri" panose="020F0502020204030204" pitchFamily="34" charset="0"/>
              </a:rPr>
              <a:pPr eaLnBrk="1" hangingPunct="1">
                <a:spcBef>
                  <a:spcPct val="0"/>
                </a:spcBef>
                <a:buFontTx/>
                <a:buNone/>
              </a:pPr>
              <a:t>35</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262762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b="0" dirty="0"/>
              <a:t>Exercise</a:t>
            </a:r>
            <a:endParaRPr lang="en-US" dirty="0"/>
          </a:p>
        </p:txBody>
      </p:sp>
      <p:pic>
        <p:nvPicPr>
          <p:cNvPr id="45058" name="Picture 2"/>
          <p:cNvPicPr>
            <a:picLocks noChangeAspect="1" noChangeArrowheads="1"/>
          </p:cNvPicPr>
          <p:nvPr/>
        </p:nvPicPr>
        <p:blipFill>
          <a:blip r:embed="rId2"/>
          <a:srcRect/>
          <a:stretch>
            <a:fillRect/>
          </a:stretch>
        </p:blipFill>
        <p:spPr bwMode="auto">
          <a:xfrm>
            <a:off x="457200" y="1752600"/>
            <a:ext cx="3448050" cy="40005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p:cNvPicPr>
            <a:picLocks noChangeAspect="1" noChangeArrowheads="1"/>
          </p:cNvPicPr>
          <p:nvPr/>
        </p:nvPicPr>
        <p:blipFill>
          <a:blip r:embed="rId3"/>
          <a:srcRect/>
          <a:stretch>
            <a:fillRect/>
          </a:stretch>
        </p:blipFill>
        <p:spPr bwMode="auto">
          <a:xfrm>
            <a:off x="4495800" y="2438400"/>
            <a:ext cx="1933575" cy="23526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0" name="Picture 4"/>
          <p:cNvPicPr>
            <a:picLocks noChangeAspect="1" noChangeArrowheads="1"/>
          </p:cNvPicPr>
          <p:nvPr/>
        </p:nvPicPr>
        <p:blipFill>
          <a:blip r:embed="rId4"/>
          <a:srcRect/>
          <a:stretch>
            <a:fillRect/>
          </a:stretch>
        </p:blipFill>
        <p:spPr bwMode="auto">
          <a:xfrm>
            <a:off x="6477000" y="2667000"/>
            <a:ext cx="347663" cy="21240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61" name="Picture 5"/>
          <p:cNvPicPr>
            <a:picLocks noChangeAspect="1" noChangeArrowheads="1"/>
          </p:cNvPicPr>
          <p:nvPr/>
        </p:nvPicPr>
        <p:blipFill>
          <a:blip r:embed="rId5"/>
          <a:srcRect/>
          <a:stretch>
            <a:fillRect/>
          </a:stretch>
        </p:blipFill>
        <p:spPr bwMode="auto">
          <a:xfrm>
            <a:off x="6824663" y="2667000"/>
            <a:ext cx="1047750" cy="2124075"/>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94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994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DD9D6D8-A7D1-468A-A8FC-DAB4E1876769}"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D4055FA-E3EC-423F-881B-1FD1D7A33E57}" type="slidenum">
              <a:rPr lang="en-US" altLang="en-US" sz="1200">
                <a:solidFill>
                  <a:srgbClr val="898989"/>
                </a:solidFill>
                <a:latin typeface="Calibri" panose="020F0502020204030204" pitchFamily="34" charset="0"/>
              </a:rPr>
              <a:pPr eaLnBrk="1" hangingPunct="1">
                <a:spcBef>
                  <a:spcPct val="0"/>
                </a:spcBef>
                <a:buFontTx/>
                <a:buNone/>
              </a:pPr>
              <a:t>36</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173271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Solution</a:t>
            </a:r>
            <a:endParaRPr lang="en-US" dirty="0"/>
          </a:p>
        </p:txBody>
      </p:sp>
      <p:pic>
        <p:nvPicPr>
          <p:cNvPr id="46082" name="Picture 2"/>
          <p:cNvPicPr>
            <a:picLocks noChangeAspect="1" noChangeArrowheads="1"/>
          </p:cNvPicPr>
          <p:nvPr/>
        </p:nvPicPr>
        <p:blipFill>
          <a:blip r:embed="rId3"/>
          <a:srcRect/>
          <a:stretch>
            <a:fillRect/>
          </a:stretch>
        </p:blipFill>
        <p:spPr bwMode="auto">
          <a:xfrm>
            <a:off x="914400" y="1447800"/>
            <a:ext cx="6134100" cy="4800600"/>
          </a:xfrm>
          <a:prstGeom prst="rect">
            <a:avLst/>
          </a:prstGeom>
          <a:noFill/>
          <a:ln>
            <a:noFill/>
          </a:ln>
          <a:effectLst>
            <a:prstShdw prst="shdw18" dist="17961" dir="135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96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096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97C6F47-F81A-4841-B03C-9DD8BADF5BB1}"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32D611BE-B1A8-43C4-AEBF-C05570A7EBFE}" type="slidenum">
              <a:rPr lang="en-US" altLang="en-US" sz="1200">
                <a:solidFill>
                  <a:srgbClr val="898989"/>
                </a:solidFill>
                <a:latin typeface="Calibri" panose="020F0502020204030204" pitchFamily="34" charset="0"/>
              </a:rPr>
              <a:pPr eaLnBrk="1" hangingPunct="1">
                <a:spcBef>
                  <a:spcPct val="0"/>
                </a:spcBef>
                <a:buFontTx/>
                <a:buNone/>
              </a:pPr>
              <a:t>37</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633426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a:t>Color Histogram Extraction</a:t>
            </a:r>
          </a:p>
        </p:txBody>
      </p:sp>
      <p:pic>
        <p:nvPicPr>
          <p:cNvPr id="4710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524000"/>
            <a:ext cx="8621713" cy="4343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10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710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39275FFF-CCD9-4D3D-AE01-7853233963F9}"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FBF957B1-A744-4685-8C04-206D274681FA}" type="slidenum">
              <a:rPr lang="en-US" altLang="en-US" sz="1200">
                <a:solidFill>
                  <a:srgbClr val="898989"/>
                </a:solidFill>
                <a:latin typeface="Calibri" panose="020F0502020204030204" pitchFamily="34" charset="0"/>
              </a:rPr>
              <a:pPr eaLnBrk="1" hangingPunct="1">
                <a:spcBef>
                  <a:spcPct val="0"/>
                </a:spcBef>
                <a:buFontTx/>
                <a:buNone/>
              </a:pPr>
              <a:t>38</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6195073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a:t>Example: Low-level Color </a:t>
            </a:r>
            <a:r>
              <a:rPr lang="en-US" dirty="0" smtClean="0"/>
              <a:t>Features</a:t>
            </a:r>
            <a:endParaRPr lang="en-US" dirty="0"/>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447800"/>
            <a:ext cx="7162800" cy="391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629150"/>
            <a:ext cx="24003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813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813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447D99C3-7E9A-4557-BF7C-7BD36C30595E}"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7857412A-5A61-4899-BD6D-9378C87B5DBC}" type="slidenum">
              <a:rPr lang="en-US" altLang="en-US" sz="1200">
                <a:solidFill>
                  <a:srgbClr val="898989"/>
                </a:solidFill>
                <a:latin typeface="Calibri" panose="020F0502020204030204" pitchFamily="34" charset="0"/>
              </a:rPr>
              <a:pPr eaLnBrk="1" hangingPunct="1">
                <a:spcBef>
                  <a:spcPct val="0"/>
                </a:spcBef>
                <a:buFontTx/>
                <a:buNone/>
              </a:pPr>
              <a:t>39</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567466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Percentage of total US Video streams</a:t>
            </a:r>
            <a:endParaRPr lang="en-US" dirty="0"/>
          </a:p>
        </p:txBody>
      </p:sp>
      <p:pic>
        <p:nvPicPr>
          <p:cNvPr id="54274" name="Picture 2"/>
          <p:cNvPicPr>
            <a:picLocks noChangeAspect="1" noChangeArrowheads="1"/>
          </p:cNvPicPr>
          <p:nvPr/>
        </p:nvPicPr>
        <p:blipFill>
          <a:blip r:embed="rId2"/>
          <a:srcRect/>
          <a:stretch>
            <a:fillRect/>
          </a:stretch>
        </p:blipFill>
        <p:spPr bwMode="auto">
          <a:xfrm>
            <a:off x="1066800" y="1752600"/>
            <a:ext cx="5305425" cy="4429125"/>
          </a:xfrm>
          <a:prstGeom prst="rect">
            <a:avLst/>
          </a:prstGeom>
          <a:noFill/>
          <a:ln w="9525">
            <a:noFill/>
            <a:miter lim="800000"/>
            <a:headEnd/>
            <a:tailEnd/>
          </a:ln>
          <a:effectLst>
            <a:prstShdw prst="shdw18" dist="17961" dir="13500000">
              <a:schemeClr val="accent1">
                <a:gamma/>
                <a:shade val="60000"/>
                <a:invGamma/>
                <a:alpha val="50000"/>
              </a:schemeClr>
            </a:prstShdw>
          </a:effectLst>
        </p:spPr>
      </p:pic>
      <p:sp>
        <p:nvSpPr>
          <p:cNvPr id="1843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1843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9199331-C172-48CE-ADD7-9003540E8223}"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C848F92E-35CC-474A-A09F-9256396D8877}" type="slidenum">
              <a:rPr lang="en-US" altLang="en-US" sz="1200">
                <a:solidFill>
                  <a:srgbClr val="898989"/>
                </a:solidFill>
                <a:latin typeface="Calibri" panose="020F0502020204030204" pitchFamily="34" charset="0"/>
              </a:rPr>
              <a:pPr eaLnBrk="1" hangingPunct="1">
                <a:spcBef>
                  <a:spcPct val="0"/>
                </a:spcBef>
                <a:buFontTx/>
                <a:buNone/>
              </a:pPr>
              <a:t>4</a:t>
            </a:fld>
            <a:endParaRPr lang="en-US" altLang="en-US" sz="1200">
              <a:solidFill>
                <a:srgbClr val="898989"/>
              </a:solidFill>
              <a:latin typeface="Calibri" panose="020F050202020403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a:xfrm>
            <a:off x="304800" y="1493838"/>
            <a:ext cx="8229600" cy="4525962"/>
          </a:xfrm>
        </p:spPr>
        <p:txBody>
          <a:bodyPr/>
          <a:lstStyle/>
          <a:p>
            <a:pPr algn="just" fontAlgn="base">
              <a:lnSpc>
                <a:spcPct val="150000"/>
              </a:lnSpc>
              <a:spcAft>
                <a:spcPct val="0"/>
              </a:spcAft>
              <a:buFont typeface="Arial" pitchFamily="34" charset="0"/>
              <a:buChar char="•"/>
            </a:pPr>
            <a:r>
              <a:rPr lang="en-US" altLang="en-US" smtClean="0"/>
              <a:t>The distance between the histogram of the query image and images in the database are measured </a:t>
            </a:r>
          </a:p>
          <a:p>
            <a:pPr algn="just" fontAlgn="base">
              <a:lnSpc>
                <a:spcPct val="150000"/>
              </a:lnSpc>
              <a:spcAft>
                <a:spcPct val="0"/>
              </a:spcAft>
              <a:buFont typeface="Arial" pitchFamily="34" charset="0"/>
              <a:buChar char="•"/>
            </a:pPr>
            <a:r>
              <a:rPr lang="en-US" altLang="en-US" smtClean="0"/>
              <a:t>Image with a histogram distance smaller than a predefined threshold are retrieved from the database</a:t>
            </a:r>
          </a:p>
          <a:p>
            <a:pPr algn="just" fontAlgn="base">
              <a:lnSpc>
                <a:spcPct val="150000"/>
              </a:lnSpc>
              <a:spcAft>
                <a:spcPct val="0"/>
              </a:spcAft>
              <a:buFont typeface="Arial" pitchFamily="34" charset="0"/>
              <a:buChar char="•"/>
            </a:pPr>
            <a:r>
              <a:rPr lang="en-US" altLang="en-US" smtClean="0"/>
              <a:t>The simplest distance between images I and H is the L-1 metric distance as </a:t>
            </a:r>
            <a:r>
              <a:rPr lang="en-US" altLang="en-US" smtClean="0">
                <a:solidFill>
                  <a:srgbClr val="FF0000"/>
                </a:solidFill>
              </a:rPr>
              <a:t>D(I,H) = sum |I-H|</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Simple histogram distance measure</a:t>
            </a:r>
          </a:p>
        </p:txBody>
      </p:sp>
      <p:sp>
        <p:nvSpPr>
          <p:cNvPr id="4915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4915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6FE5A341-93D4-42E3-96EC-DA4B6E2069EF}"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B2E98743-9BAA-4312-8C2E-7D181BF8E87F}" type="slidenum">
              <a:rPr lang="en-US" altLang="en-US" sz="1200">
                <a:solidFill>
                  <a:srgbClr val="898989"/>
                </a:solidFill>
                <a:latin typeface="Calibri" panose="020F0502020204030204" pitchFamily="34" charset="0"/>
              </a:rPr>
              <a:pPr eaLnBrk="1" hangingPunct="1">
                <a:spcBef>
                  <a:spcPct val="0"/>
                </a:spcBef>
                <a:buFontTx/>
                <a:buNone/>
              </a:pPr>
              <a:t>40</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981741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p:cNvSpPr>
            <a:spLocks noGrp="1"/>
          </p:cNvSpPr>
          <p:nvPr>
            <p:ph idx="1"/>
          </p:nvPr>
        </p:nvSpPr>
        <p:spPr>
          <a:xfrm>
            <a:off x="304800" y="1493838"/>
            <a:ext cx="8458200" cy="4525962"/>
          </a:xfrm>
        </p:spPr>
        <p:txBody>
          <a:bodyPr/>
          <a:lstStyle/>
          <a:p>
            <a:pPr algn="just" fontAlgn="base">
              <a:lnSpc>
                <a:spcPct val="150000"/>
              </a:lnSpc>
              <a:spcAft>
                <a:spcPct val="0"/>
              </a:spcAft>
              <a:buFont typeface="Arial" pitchFamily="34" charset="0"/>
              <a:buChar char="•"/>
            </a:pPr>
            <a:r>
              <a:rPr lang="en-US" altLang="en-US" smtClean="0"/>
              <a:t>Compare images based on the color? Extract </a:t>
            </a:r>
            <a:r>
              <a:rPr lang="en-US" altLang="en-US" smtClean="0">
                <a:solidFill>
                  <a:srgbClr val="FF0000"/>
                </a:solidFill>
              </a:rPr>
              <a:t>color features</a:t>
            </a:r>
            <a:r>
              <a:rPr lang="en-US" altLang="en-US" smtClean="0"/>
              <a:t> first – </a:t>
            </a:r>
          </a:p>
          <a:p>
            <a:pPr lvl="1" algn="just" fontAlgn="base">
              <a:lnSpc>
                <a:spcPct val="150000"/>
              </a:lnSpc>
              <a:spcAft>
                <a:spcPct val="0"/>
              </a:spcAft>
              <a:buFont typeface="Arial" pitchFamily="34" charset="0"/>
              <a:buChar char="•"/>
            </a:pPr>
            <a:r>
              <a:rPr lang="en-US" altLang="en-US" smtClean="0"/>
              <a:t>Each pixel of an image contains color information </a:t>
            </a:r>
          </a:p>
          <a:p>
            <a:pPr algn="just" fontAlgn="base">
              <a:lnSpc>
                <a:spcPct val="150000"/>
              </a:lnSpc>
              <a:spcAft>
                <a:spcPct val="0"/>
              </a:spcAft>
              <a:buFont typeface="Arial" pitchFamily="34" charset="0"/>
              <a:buChar char="•"/>
            </a:pPr>
            <a:r>
              <a:rPr lang="en-US" altLang="en-US" smtClean="0"/>
              <a:t>Images consist of many pixels</a:t>
            </a:r>
          </a:p>
          <a:p>
            <a:pPr lvl="1" algn="just" fontAlgn="base">
              <a:lnSpc>
                <a:spcPct val="150000"/>
              </a:lnSpc>
              <a:spcAft>
                <a:spcPct val="0"/>
              </a:spcAft>
              <a:buFont typeface="Arial" pitchFamily="34" charset="0"/>
              <a:buChar char="•"/>
            </a:pPr>
            <a:r>
              <a:rPr lang="en-US" altLang="en-US" smtClean="0"/>
              <a:t>Pixel by pixel?</a:t>
            </a:r>
          </a:p>
          <a:p>
            <a:pPr algn="just" fontAlgn="base">
              <a:lnSpc>
                <a:spcPct val="150000"/>
              </a:lnSpc>
              <a:spcAft>
                <a:spcPct val="0"/>
              </a:spcAft>
              <a:buFont typeface="Arial" pitchFamily="34" charset="0"/>
              <a:buChar char="•"/>
            </a:pPr>
            <a:r>
              <a:rPr lang="en-US" altLang="en-US" smtClean="0"/>
              <a:t>Aggregation for comparisons?</a:t>
            </a:r>
          </a:p>
          <a:p>
            <a:pPr lvl="1" algn="just" fontAlgn="base">
              <a:lnSpc>
                <a:spcPct val="150000"/>
              </a:lnSpc>
              <a:spcAft>
                <a:spcPct val="0"/>
              </a:spcAft>
              <a:buFont typeface="Arial" pitchFamily="34" charset="0"/>
              <a:buChar char="•"/>
            </a:pPr>
            <a:r>
              <a:rPr lang="en-US" altLang="en-US" smtClean="0"/>
              <a:t>Average color</a:t>
            </a:r>
          </a:p>
          <a:p>
            <a:pPr lvl="1" algn="just" fontAlgn="base">
              <a:lnSpc>
                <a:spcPct val="150000"/>
              </a:lnSpc>
              <a:spcAft>
                <a:spcPct val="0"/>
              </a:spcAft>
              <a:buFont typeface="Arial" pitchFamily="34" charset="0"/>
              <a:buChar char="•"/>
            </a:pPr>
            <a:r>
              <a:rPr lang="en-US" altLang="en-US" smtClean="0"/>
              <a:t>Color histograms </a:t>
            </a:r>
          </a:p>
          <a:p>
            <a:pPr lvl="1" algn="just" fontAlgn="base">
              <a:lnSpc>
                <a:spcPct val="150000"/>
              </a:lnSpc>
              <a:spcAft>
                <a:spcPct val="0"/>
              </a:spcAft>
              <a:buFont typeface="Arial" pitchFamily="34" charset="0"/>
              <a:buChar char="•"/>
            </a:pPr>
            <a:r>
              <a:rPr lang="en-US" altLang="en-US" smtClean="0"/>
              <a:t>Color layout (regions)</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Comparison of </a:t>
            </a:r>
            <a:r>
              <a:rPr lang="en-US" dirty="0" smtClean="0"/>
              <a:t>Image</a:t>
            </a:r>
            <a:endParaRPr lang="en-US" dirty="0"/>
          </a:p>
        </p:txBody>
      </p:sp>
      <p:sp>
        <p:nvSpPr>
          <p:cNvPr id="5120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120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E307F640-F806-4A6B-8B21-091C07735316}"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5C65159B-5B36-439E-8DD0-90AB83D8413A}" type="slidenum">
              <a:rPr lang="en-US" altLang="en-US" sz="1200">
                <a:solidFill>
                  <a:srgbClr val="898989"/>
                </a:solidFill>
                <a:latin typeface="Calibri" panose="020F0502020204030204" pitchFamily="34" charset="0"/>
              </a:rPr>
              <a:pPr eaLnBrk="1" hangingPunct="1">
                <a:spcBef>
                  <a:spcPct val="0"/>
                </a:spcBef>
                <a:buFontTx/>
                <a:buNone/>
              </a:pPr>
              <a:t>41</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95864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p:cNvSpPr>
            <a:spLocks noGrp="1"/>
          </p:cNvSpPr>
          <p:nvPr>
            <p:ph idx="1"/>
          </p:nvPr>
        </p:nvSpPr>
        <p:spPr>
          <a:xfrm>
            <a:off x="152400" y="1371600"/>
            <a:ext cx="8229600" cy="3001963"/>
          </a:xfrm>
        </p:spPr>
        <p:txBody>
          <a:bodyPr/>
          <a:lstStyle/>
          <a:p>
            <a:pPr algn="just" fontAlgn="base">
              <a:spcAft>
                <a:spcPct val="0"/>
              </a:spcAft>
              <a:buFont typeface="Arial" pitchFamily="34" charset="0"/>
              <a:buChar char="•"/>
            </a:pPr>
            <a:r>
              <a:rPr lang="en-US" altLang="en-US" smtClean="0"/>
              <a:t>Comparison of 2 images x and y by using the Euclidean distance for the average color</a:t>
            </a:r>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r>
              <a:rPr lang="en-US" altLang="en-US" smtClean="0"/>
              <a:t>Very bad similarity measure </a:t>
            </a:r>
          </a:p>
          <a:p>
            <a:pPr algn="just" fontAlgn="base">
              <a:spcAft>
                <a:spcPct val="0"/>
              </a:spcAft>
              <a:buFont typeface="Arial" pitchFamily="34" charset="0"/>
              <a:buChar char="•"/>
            </a:pPr>
            <a:r>
              <a:rPr lang="en-US" altLang="en-US" smtClean="0"/>
              <a:t>E.g., magenta image and red blue image are the same according to average color</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Average Color</a:t>
            </a:r>
          </a:p>
        </p:txBody>
      </p:sp>
      <p:pic>
        <p:nvPicPr>
          <p:cNvPr id="532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59013"/>
            <a:ext cx="7391400" cy="479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4876800"/>
            <a:ext cx="4610100"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254" name="TextBox 6"/>
          <p:cNvSpPr txBox="1">
            <a:spLocks noChangeArrowheads="1"/>
          </p:cNvSpPr>
          <p:nvPr/>
        </p:nvSpPr>
        <p:spPr bwMode="auto">
          <a:xfrm>
            <a:off x="4997450" y="6216650"/>
            <a:ext cx="304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latin typeface="Calibri" panose="020F0502020204030204" pitchFamily="34" charset="0"/>
              </a:rPr>
              <a:t>X</a:t>
            </a:r>
          </a:p>
        </p:txBody>
      </p:sp>
      <p:sp>
        <p:nvSpPr>
          <p:cNvPr id="53255" name="TextBox 7"/>
          <p:cNvSpPr txBox="1">
            <a:spLocks noChangeArrowheads="1"/>
          </p:cNvSpPr>
          <p:nvPr/>
        </p:nvSpPr>
        <p:spPr bwMode="auto">
          <a:xfrm>
            <a:off x="7391400" y="6234113"/>
            <a:ext cx="304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latin typeface="Calibri" panose="020F0502020204030204" pitchFamily="34" charset="0"/>
              </a:rPr>
              <a:t>Y</a:t>
            </a:r>
          </a:p>
        </p:txBody>
      </p:sp>
      <p:sp>
        <p:nvSpPr>
          <p:cNvPr id="5325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325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7666075-D6D8-440C-91A7-8BCEDC881E8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D9D6CD5C-7947-448C-B4C9-BEEAA343D2C4}" type="slidenum">
              <a:rPr lang="en-US" altLang="en-US" sz="1200">
                <a:solidFill>
                  <a:srgbClr val="898989"/>
                </a:solidFill>
                <a:latin typeface="Calibri" panose="020F0502020204030204" pitchFamily="34" charset="0"/>
              </a:rPr>
              <a:pPr eaLnBrk="1" hangingPunct="1">
                <a:spcBef>
                  <a:spcPct val="0"/>
                </a:spcBef>
                <a:buFontTx/>
                <a:buNone/>
              </a:pPr>
              <a:t>42</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395744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a:xfrm>
            <a:off x="304800" y="1493838"/>
            <a:ext cx="8763000" cy="5059362"/>
          </a:xfrm>
        </p:spPr>
        <p:txBody>
          <a:bodyPr/>
          <a:lstStyle/>
          <a:p>
            <a:pPr algn="just" fontAlgn="base">
              <a:lnSpc>
                <a:spcPct val="150000"/>
              </a:lnSpc>
              <a:spcAft>
                <a:spcPct val="0"/>
              </a:spcAft>
              <a:buFont typeface="Arial" pitchFamily="34" charset="0"/>
              <a:buChar char="•"/>
            </a:pPr>
            <a:r>
              <a:rPr lang="en-US" altLang="en-US" smtClean="0"/>
              <a:t>Perceptionally somewhat </a:t>
            </a:r>
            <a:r>
              <a:rPr lang="en-US" altLang="en-US" smtClean="0">
                <a:solidFill>
                  <a:srgbClr val="FF0000"/>
                </a:solidFill>
              </a:rPr>
              <a:t>questionable</a:t>
            </a:r>
            <a:r>
              <a:rPr lang="en-US" altLang="en-US" smtClean="0"/>
              <a:t> ... </a:t>
            </a:r>
          </a:p>
          <a:p>
            <a:pPr algn="just" fontAlgn="base">
              <a:lnSpc>
                <a:spcPct val="150000"/>
              </a:lnSpc>
              <a:spcAft>
                <a:spcPct val="0"/>
              </a:spcAft>
              <a:buFont typeface="Arial" pitchFamily="34" charset="0"/>
              <a:buChar char="•"/>
            </a:pPr>
            <a:r>
              <a:rPr lang="en-US" altLang="en-US" smtClean="0"/>
              <a:t>But...</a:t>
            </a:r>
          </a:p>
          <a:p>
            <a:pPr lvl="1" algn="just" fontAlgn="base">
              <a:lnSpc>
                <a:spcPct val="150000"/>
              </a:lnSpc>
              <a:spcAft>
                <a:spcPct val="0"/>
              </a:spcAft>
              <a:buFont typeface="Arial" pitchFamily="34" charset="0"/>
              <a:buChar char="•"/>
            </a:pPr>
            <a:r>
              <a:rPr lang="en-US" altLang="en-US" sz="2400" smtClean="0"/>
              <a:t>Quick and easy to calculate and compare</a:t>
            </a:r>
          </a:p>
          <a:p>
            <a:pPr algn="just" fontAlgn="base">
              <a:lnSpc>
                <a:spcPct val="150000"/>
              </a:lnSpc>
              <a:spcAft>
                <a:spcPct val="0"/>
              </a:spcAft>
              <a:buFont typeface="Arial" pitchFamily="34" charset="0"/>
              <a:buChar char="•"/>
            </a:pPr>
            <a:r>
              <a:rPr lang="en-US" altLang="en-US" smtClean="0"/>
              <a:t>Best to use as a filter: </a:t>
            </a:r>
            <a:r>
              <a:rPr lang="en-US" altLang="en-US" smtClean="0">
                <a:solidFill>
                  <a:srgbClr val="FF0000"/>
                </a:solidFill>
              </a:rPr>
              <a:t>exclude images </a:t>
            </a:r>
          </a:p>
          <a:p>
            <a:pPr lvl="1" algn="just" fontAlgn="base">
              <a:lnSpc>
                <a:spcPct val="150000"/>
              </a:lnSpc>
              <a:spcAft>
                <a:spcPct val="0"/>
              </a:spcAft>
              <a:buFont typeface="Arial" pitchFamily="34" charset="0"/>
              <a:buChar char="•"/>
            </a:pPr>
            <a:r>
              <a:rPr lang="en-US" altLang="en-US" sz="2400" smtClean="0"/>
              <a:t>Dominant color influences the average color, the opposite is not valid</a:t>
            </a:r>
          </a:p>
          <a:p>
            <a:pPr lvl="1" algn="just" fontAlgn="base">
              <a:lnSpc>
                <a:spcPct val="150000"/>
              </a:lnSpc>
              <a:spcAft>
                <a:spcPct val="0"/>
              </a:spcAft>
              <a:buFont typeface="Arial" pitchFamily="34" charset="0"/>
              <a:buChar char="•"/>
            </a:pPr>
            <a:r>
              <a:rPr lang="en-US" altLang="en-US" sz="2400" smtClean="0"/>
              <a:t>E.g., search for mostly blue images: exclude all images with red, yellow or green color averages</a:t>
            </a:r>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buFont typeface="Arial" charset="0"/>
              <a:buNone/>
              <a:defRPr/>
            </a:pPr>
            <a:r>
              <a:rPr lang="en-US" dirty="0"/>
              <a:t>Average Color</a:t>
            </a:r>
          </a:p>
        </p:txBody>
      </p:sp>
      <p:sp>
        <p:nvSpPr>
          <p:cNvPr id="5530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5530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AD30946-3A0F-4C73-9475-FFE04EE631B6}"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86E7FD9-040B-47CC-83C0-9F69DD97DE42}" type="slidenum">
              <a:rPr lang="en-US" altLang="en-US" sz="1200">
                <a:solidFill>
                  <a:srgbClr val="898989"/>
                </a:solidFill>
                <a:latin typeface="Calibri" panose="020F0502020204030204" pitchFamily="34" charset="0"/>
              </a:rPr>
              <a:pPr eaLnBrk="1" hangingPunct="1">
                <a:spcBef>
                  <a:spcPct val="0"/>
                </a:spcBef>
                <a:buFontTx/>
                <a:buNone/>
              </a:pPr>
              <a:t>43</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715310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a:t>Comparison of Histograms</a:t>
            </a:r>
          </a:p>
        </p:txBody>
      </p:sp>
      <p:pic>
        <p:nvPicPr>
          <p:cNvPr id="624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859713"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46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246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F9251BFB-4DD0-450B-BD7C-BB1DA397362E}"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A20988DD-008B-420F-82D6-F8D5516C00B8}" type="slidenum">
              <a:rPr lang="en-US" altLang="en-US" sz="1200">
                <a:solidFill>
                  <a:srgbClr val="898989"/>
                </a:solidFill>
                <a:latin typeface="Calibri" panose="020F0502020204030204" pitchFamily="34" charset="0"/>
              </a:rPr>
              <a:pPr eaLnBrk="1" hangingPunct="1">
                <a:spcBef>
                  <a:spcPct val="0"/>
                </a:spcBef>
                <a:buFontTx/>
                <a:buNone/>
              </a:pPr>
              <a:t>44</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90862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err="1"/>
              <a:t>Minkowski</a:t>
            </a:r>
            <a:r>
              <a:rPr lang="en-US" dirty="0"/>
              <a:t> Distance</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467600" cy="488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492"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3493"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70F580C-30E3-4A6A-957F-05E1FE316C6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EC2527DD-ACBE-4DFF-A864-0F28B6858400}" type="slidenum">
              <a:rPr lang="en-US" altLang="en-US" sz="1200">
                <a:solidFill>
                  <a:srgbClr val="898989"/>
                </a:solidFill>
                <a:latin typeface="Calibri" panose="020F0502020204030204" pitchFamily="34" charset="0"/>
              </a:rPr>
              <a:pPr eaLnBrk="1" hangingPunct="1">
                <a:spcBef>
                  <a:spcPct val="0"/>
                </a:spcBef>
                <a:buFontTx/>
                <a:buNone/>
              </a:pPr>
              <a:t>45</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979127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err="1"/>
              <a:t>Minkowski</a:t>
            </a:r>
            <a:r>
              <a:rPr lang="en-US" dirty="0"/>
              <a:t> Distance</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76400"/>
            <a:ext cx="8374063"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51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451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25795DBA-A1F7-44AF-BE3B-C5ABC0006D44}"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0FD1B061-548D-4E23-B060-595C707F7EC3}" type="slidenum">
              <a:rPr lang="en-US" altLang="en-US" sz="1200">
                <a:solidFill>
                  <a:srgbClr val="898989"/>
                </a:solidFill>
                <a:latin typeface="Calibri" panose="020F0502020204030204" pitchFamily="34" charset="0"/>
              </a:rPr>
              <a:pPr eaLnBrk="1" hangingPunct="1">
                <a:spcBef>
                  <a:spcPct val="0"/>
                </a:spcBef>
                <a:buFontTx/>
                <a:buNone/>
              </a:pPr>
              <a:t>46</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3515952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a:t>Comparison of Histograms</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8177213"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54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554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E75199D6-DDBA-46F5-AB8B-E80F98BF81D5}"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8F530087-9254-46E9-A426-44C7B8415CA1}" type="slidenum">
              <a:rPr lang="en-US" altLang="en-US" sz="1200">
                <a:solidFill>
                  <a:srgbClr val="898989"/>
                </a:solidFill>
                <a:latin typeface="Calibri" panose="020F0502020204030204" pitchFamily="34" charset="0"/>
              </a:rPr>
              <a:pPr eaLnBrk="1" hangingPunct="1">
                <a:spcBef>
                  <a:spcPct val="0"/>
                </a:spcBef>
                <a:buFontTx/>
                <a:buNone/>
              </a:pPr>
              <a:t>47</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4128013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a:t>Quadratic Distance Measure</a:t>
            </a:r>
          </a:p>
        </p:txBody>
      </p: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7086600" cy="4745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56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656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2BA00C2-8DE3-4549-A5B9-525FE2D7EFD9}"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686C6FDC-3C2F-45E5-8288-239552424F9A}" type="slidenum">
              <a:rPr lang="en-US" altLang="en-US" sz="1200">
                <a:solidFill>
                  <a:srgbClr val="898989"/>
                </a:solidFill>
                <a:latin typeface="Calibri" panose="020F0502020204030204" pitchFamily="34" charset="0"/>
              </a:rPr>
              <a:pPr eaLnBrk="1" hangingPunct="1">
                <a:spcBef>
                  <a:spcPct val="0"/>
                </a:spcBef>
                <a:buFontTx/>
                <a:buNone/>
              </a:pPr>
              <a:t>48</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429788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5"/>
          <p:cNvSpPr txBox="1">
            <a:spLocks noChangeArrowheads="1"/>
          </p:cNvSpPr>
          <p:nvPr/>
        </p:nvSpPr>
        <p:spPr bwMode="auto">
          <a:xfrm>
            <a:off x="3657600" y="6215063"/>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latin typeface="Calibri" panose="020F0502020204030204" pitchFamily="34" charset="0"/>
              </a:rPr>
              <a:t>Histogram, color v.4e</a:t>
            </a:r>
          </a:p>
        </p:txBody>
      </p:sp>
      <p:sp>
        <p:nvSpPr>
          <p:cNvPr id="22531" name="Rectangle 6"/>
          <p:cNvSpPr txBox="1">
            <a:spLocks noChangeArrowheads="1"/>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2F316CBF-9733-49B1-A7B7-DC125BDAB4F8}" type="slidenum">
              <a:rPr lang="en-US" altLang="zh-CN" sz="1800">
                <a:solidFill>
                  <a:srgbClr val="898989"/>
                </a:solidFill>
                <a:latin typeface="Verdana" panose="020B0604030504040204" pitchFamily="34" charset="0"/>
                <a:ea typeface="新細明體" panose="02020500000000000000" pitchFamily="18" charset="-120"/>
              </a:rPr>
              <a:pPr>
                <a:spcBef>
                  <a:spcPct val="0"/>
                </a:spcBef>
                <a:buFontTx/>
                <a:buNone/>
              </a:pPr>
              <a:t>49</a:t>
            </a:fld>
            <a:endParaRPr lang="en-US" altLang="zh-CN" sz="1800">
              <a:solidFill>
                <a:srgbClr val="898989"/>
              </a:solidFill>
              <a:latin typeface="Verdana" panose="020B0604030504040204" pitchFamily="34" charset="0"/>
              <a:ea typeface="新細明體" panose="02020500000000000000" pitchFamily="18" charset="-120"/>
            </a:endParaRPr>
          </a:p>
        </p:txBody>
      </p:sp>
      <p:sp>
        <p:nvSpPr>
          <p:cNvPr id="6" name="Rectangle 2"/>
          <p:cNvSpPr txBox="1">
            <a:spLocks noChangeArrowheads="1"/>
          </p:cNvSpPr>
          <p:nvPr/>
        </p:nvSpPr>
        <p:spPr>
          <a:xfrm>
            <a:off x="0" y="277813"/>
            <a:ext cx="4495800" cy="1139825"/>
          </a:xfrm>
          <a:prstGeom prst="rect">
            <a:avLst/>
          </a:prstGeom>
        </p:spPr>
        <p:txBody>
          <a:bodyPr anchor="ctr">
            <a:normAutofit/>
          </a:bodyPr>
          <a:lstStyle>
            <a:lvl1pPr algn="l" rtl="0" eaLnBrk="0" fontAlgn="base" hangingPunct="0">
              <a:spcBef>
                <a:spcPct val="0"/>
              </a:spcBef>
              <a:spcAft>
                <a:spcPct val="0"/>
              </a:spcAft>
              <a:defRPr sz="4000" b="1" kern="1200" spc="-150">
                <a:solidFill>
                  <a:srgbClr val="0000FF"/>
                </a:solidFill>
                <a:latin typeface="Arial" pitchFamily="34" charset="0"/>
                <a:ea typeface="+mj-ea"/>
                <a:cs typeface="Arial" pitchFamily="34" charset="0"/>
              </a:defRPr>
            </a:lvl1pPr>
            <a:lvl2pPr algn="l" rtl="0" eaLnBrk="0" fontAlgn="base" hangingPunct="0">
              <a:spcBef>
                <a:spcPct val="0"/>
              </a:spcBef>
              <a:spcAft>
                <a:spcPct val="0"/>
              </a:spcAft>
              <a:defRPr sz="4000" b="1">
                <a:solidFill>
                  <a:srgbClr val="0000FF"/>
                </a:solidFill>
                <a:latin typeface="Arial" charset="0"/>
                <a:cs typeface="Arial" charset="0"/>
              </a:defRPr>
            </a:lvl2pPr>
            <a:lvl3pPr algn="l" rtl="0" eaLnBrk="0" fontAlgn="base" hangingPunct="0">
              <a:spcBef>
                <a:spcPct val="0"/>
              </a:spcBef>
              <a:spcAft>
                <a:spcPct val="0"/>
              </a:spcAft>
              <a:defRPr sz="4000" b="1">
                <a:solidFill>
                  <a:srgbClr val="0000FF"/>
                </a:solidFill>
                <a:latin typeface="Arial" charset="0"/>
                <a:cs typeface="Arial" charset="0"/>
              </a:defRPr>
            </a:lvl3pPr>
            <a:lvl4pPr algn="l" rtl="0" eaLnBrk="0" fontAlgn="base" hangingPunct="0">
              <a:spcBef>
                <a:spcPct val="0"/>
              </a:spcBef>
              <a:spcAft>
                <a:spcPct val="0"/>
              </a:spcAft>
              <a:defRPr sz="4000" b="1">
                <a:solidFill>
                  <a:srgbClr val="0000FF"/>
                </a:solidFill>
                <a:latin typeface="Arial" charset="0"/>
                <a:cs typeface="Arial" charset="0"/>
              </a:defRPr>
            </a:lvl4pPr>
            <a:lvl5pPr algn="l" rtl="0" eaLnBrk="0" fontAlgn="base" hangingPunct="0">
              <a:spcBef>
                <a:spcPct val="0"/>
              </a:spcBef>
              <a:spcAft>
                <a:spcPct val="0"/>
              </a:spcAft>
              <a:defRPr sz="4000" b="1">
                <a:solidFill>
                  <a:srgbClr val="0000FF"/>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a:lstStyle>
          <a:p>
            <a:pPr eaLnBrk="1" hangingPunct="1">
              <a:defRPr/>
            </a:pPr>
            <a:r>
              <a:rPr lang="en-US" altLang="zh-CN" sz="3200" dirty="0" smtClean="0"/>
              <a:t>Example</a:t>
            </a:r>
          </a:p>
        </p:txBody>
      </p:sp>
      <p:sp>
        <p:nvSpPr>
          <p:cNvPr id="22533" name="Rectangle 3"/>
          <p:cNvSpPr txBox="1">
            <a:spLocks noChangeArrowheads="1"/>
          </p:cNvSpPr>
          <p:nvPr/>
        </p:nvSpPr>
        <p:spPr bwMode="auto">
          <a:xfrm>
            <a:off x="0" y="1174750"/>
            <a:ext cx="46164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endParaRPr lang="en-US" altLang="zh-CN" sz="2400"/>
          </a:p>
          <a:p>
            <a:pPr eaLnBrk="1" hangingPunct="1"/>
            <a:r>
              <a:rPr lang="en-US" altLang="zh-CN" sz="1600"/>
              <a:t>An image of 5x4 pixels K=0,1,2,..,L-1=255. </a:t>
            </a:r>
          </a:p>
          <a:p>
            <a:pPr eaLnBrk="1" hangingPunct="1"/>
            <a:r>
              <a:rPr lang="en-US" altLang="zh-CN" sz="1600"/>
              <a:t>L=256 levels</a:t>
            </a:r>
          </a:p>
          <a:p>
            <a:pPr eaLnBrk="1" hangingPunct="1"/>
            <a:r>
              <a:rPr lang="en-US" altLang="zh-CN" sz="1600"/>
              <a:t>Sketch the histogram</a:t>
            </a:r>
          </a:p>
          <a:p>
            <a:pPr eaLnBrk="1" hangingPunct="1"/>
            <a:endParaRPr lang="en-US" altLang="zh-CN" sz="2400"/>
          </a:p>
        </p:txBody>
      </p:sp>
      <p:sp>
        <p:nvSpPr>
          <p:cNvPr id="22534" name="Content Placeholder 2"/>
          <p:cNvSpPr>
            <a:spLocks noGrp="1"/>
          </p:cNvSpPr>
          <p:nvPr>
            <p:ph sz="half" idx="4294967295"/>
          </p:nvPr>
        </p:nvSpPr>
        <p:spPr>
          <a:xfrm>
            <a:off x="5105400" y="1638300"/>
            <a:ext cx="4038600" cy="4530725"/>
          </a:xfrm>
        </p:spPr>
        <p:txBody>
          <a:bodyPr/>
          <a:lstStyle/>
          <a:p>
            <a:pPr eaLnBrk="1" hangingPunct="1"/>
            <a:r>
              <a:rPr lang="en-US" altLang="en-US" smtClean="0"/>
              <a:t> </a:t>
            </a:r>
          </a:p>
        </p:txBody>
      </p:sp>
      <p:sp>
        <p:nvSpPr>
          <p:cNvPr id="22535" name="Line 53"/>
          <p:cNvSpPr>
            <a:spLocks noChangeShapeType="1"/>
          </p:cNvSpPr>
          <p:nvPr/>
        </p:nvSpPr>
        <p:spPr bwMode="auto">
          <a:xfrm>
            <a:off x="1111250" y="6111875"/>
            <a:ext cx="32766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Line 54"/>
          <p:cNvSpPr>
            <a:spLocks noChangeShapeType="1"/>
          </p:cNvSpPr>
          <p:nvPr/>
        </p:nvSpPr>
        <p:spPr bwMode="auto">
          <a:xfrm flipV="1">
            <a:off x="1111250" y="4435475"/>
            <a:ext cx="0" cy="1676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7" name="Line 62"/>
          <p:cNvSpPr>
            <a:spLocks noChangeShapeType="1"/>
          </p:cNvSpPr>
          <p:nvPr/>
        </p:nvSpPr>
        <p:spPr bwMode="auto">
          <a:xfrm flipH="1">
            <a:off x="1004888" y="5273675"/>
            <a:ext cx="152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8" name="Line 63"/>
          <p:cNvSpPr>
            <a:spLocks noChangeShapeType="1"/>
          </p:cNvSpPr>
          <p:nvPr/>
        </p:nvSpPr>
        <p:spPr bwMode="auto">
          <a:xfrm flipH="1">
            <a:off x="965200" y="4543425"/>
            <a:ext cx="33813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9" name="Text Box 64"/>
          <p:cNvSpPr txBox="1">
            <a:spLocks noChangeArrowheads="1"/>
          </p:cNvSpPr>
          <p:nvPr/>
        </p:nvSpPr>
        <p:spPr bwMode="auto">
          <a:xfrm>
            <a:off x="676275" y="4435475"/>
            <a:ext cx="3317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latin typeface="Verdana" panose="020B0604030504040204" pitchFamily="34" charset="0"/>
                <a:ea typeface="新細明體" panose="02020500000000000000" pitchFamily="18" charset="-120"/>
              </a:rPr>
              <a:t>1</a:t>
            </a:r>
          </a:p>
        </p:txBody>
      </p:sp>
      <p:sp>
        <p:nvSpPr>
          <p:cNvPr id="22540" name="Text Box 65"/>
          <p:cNvSpPr txBox="1">
            <a:spLocks noChangeArrowheads="1"/>
          </p:cNvSpPr>
          <p:nvPr/>
        </p:nvSpPr>
        <p:spPr bwMode="auto">
          <a:xfrm>
            <a:off x="450850" y="5089525"/>
            <a:ext cx="57943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latin typeface="Verdana" panose="020B0604030504040204" pitchFamily="34" charset="0"/>
                <a:ea typeface="新細明體" panose="02020500000000000000" pitchFamily="18" charset="-120"/>
              </a:rPr>
              <a:t>0.5</a:t>
            </a:r>
          </a:p>
        </p:txBody>
      </p:sp>
      <p:sp>
        <p:nvSpPr>
          <p:cNvPr id="22541" name="Text Box 67"/>
          <p:cNvSpPr txBox="1">
            <a:spLocks noChangeArrowheads="1"/>
          </p:cNvSpPr>
          <p:nvPr/>
        </p:nvSpPr>
        <p:spPr bwMode="auto">
          <a:xfrm>
            <a:off x="333375" y="2671763"/>
            <a:ext cx="1601788"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latin typeface="Verdana" panose="020B0604030504040204" pitchFamily="34" charset="0"/>
                <a:ea typeface="新細明體" panose="02020500000000000000" pitchFamily="18" charset="-120"/>
              </a:rPr>
              <a:t>Normalized</a:t>
            </a:r>
          </a:p>
          <a:p>
            <a:pPr>
              <a:spcBef>
                <a:spcPct val="0"/>
              </a:spcBef>
              <a:buFontTx/>
              <a:buNone/>
            </a:pPr>
            <a:r>
              <a:rPr lang="en-US" altLang="zh-CN" sz="1800">
                <a:latin typeface="Verdana" panose="020B0604030504040204" pitchFamily="34" charset="0"/>
                <a:ea typeface="新細明體" panose="02020500000000000000" pitchFamily="18" charset="-120"/>
              </a:rPr>
              <a:t>Count </a:t>
            </a:r>
          </a:p>
          <a:p>
            <a:pPr>
              <a:spcBef>
                <a:spcPct val="0"/>
              </a:spcBef>
              <a:buFontTx/>
              <a:buNone/>
            </a:pPr>
            <a:r>
              <a:rPr lang="en-US" altLang="zh-CN" sz="1800" i="1">
                <a:latin typeface="Verdana" panose="020B0604030504040204" pitchFamily="34" charset="0"/>
                <a:ea typeface="新細明體" panose="02020500000000000000" pitchFamily="18" charset="-120"/>
              </a:rPr>
              <a:t>P(r</a:t>
            </a:r>
            <a:r>
              <a:rPr lang="en-US" altLang="zh-CN" sz="1800" i="1" baseline="-25000">
                <a:latin typeface="Verdana" panose="020B0604030504040204" pitchFamily="34" charset="0"/>
                <a:ea typeface="新細明體" panose="02020500000000000000" pitchFamily="18" charset="-120"/>
              </a:rPr>
              <a:t>k</a:t>
            </a:r>
            <a:r>
              <a:rPr lang="en-US" altLang="zh-CN" sz="1800" i="1">
                <a:latin typeface="Verdana" panose="020B0604030504040204" pitchFamily="34" charset="0"/>
                <a:ea typeface="新細明體" panose="02020500000000000000" pitchFamily="18" charset="-120"/>
              </a:rPr>
              <a:t>)=n</a:t>
            </a:r>
            <a:r>
              <a:rPr lang="en-US" altLang="zh-CN" sz="1800" i="1" baseline="-25000">
                <a:latin typeface="Verdana" panose="020B0604030504040204" pitchFamily="34" charset="0"/>
                <a:ea typeface="新細明體" panose="02020500000000000000" pitchFamily="18" charset="-120"/>
              </a:rPr>
              <a:t>k</a:t>
            </a:r>
            <a:r>
              <a:rPr lang="en-US" altLang="zh-CN" sz="1800" i="1">
                <a:latin typeface="Verdana" panose="020B0604030504040204" pitchFamily="34" charset="0"/>
                <a:ea typeface="新細明體" panose="02020500000000000000" pitchFamily="18" charset="-120"/>
              </a:rPr>
              <a:t>/MN</a:t>
            </a:r>
          </a:p>
        </p:txBody>
      </p:sp>
      <p:sp>
        <p:nvSpPr>
          <p:cNvPr id="22542" name="Text Box 68"/>
          <p:cNvSpPr txBox="1">
            <a:spLocks noChangeArrowheads="1"/>
          </p:cNvSpPr>
          <p:nvPr/>
        </p:nvSpPr>
        <p:spPr bwMode="auto">
          <a:xfrm>
            <a:off x="1050925" y="5973763"/>
            <a:ext cx="32004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zh-CN" sz="1800">
              <a:latin typeface="Verdana" panose="020B0604030504040204" pitchFamily="34" charset="0"/>
              <a:ea typeface="新細明體" panose="02020500000000000000" pitchFamily="18" charset="-120"/>
            </a:endParaRPr>
          </a:p>
          <a:p>
            <a:pPr>
              <a:spcBef>
                <a:spcPct val="0"/>
              </a:spcBef>
              <a:buFontTx/>
              <a:buNone/>
            </a:pPr>
            <a:endParaRPr lang="en-US" altLang="zh-CN" sz="1800" i="1">
              <a:latin typeface="Verdana" panose="020B0604030504040204" pitchFamily="34" charset="0"/>
              <a:ea typeface="新細明體" panose="02020500000000000000" pitchFamily="18" charset="-120"/>
            </a:endParaRPr>
          </a:p>
          <a:p>
            <a:pPr>
              <a:spcBef>
                <a:spcPct val="0"/>
              </a:spcBef>
              <a:buFontTx/>
              <a:buNone/>
            </a:pPr>
            <a:endParaRPr lang="en-US" altLang="zh-CN" sz="1800">
              <a:latin typeface="Verdana" panose="020B0604030504040204" pitchFamily="34" charset="0"/>
              <a:ea typeface="新細明體" panose="02020500000000000000" pitchFamily="18" charset="-120"/>
            </a:endParaRPr>
          </a:p>
        </p:txBody>
      </p:sp>
      <p:sp>
        <p:nvSpPr>
          <p:cNvPr id="22543" name="Text Box 71"/>
          <p:cNvSpPr txBox="1">
            <a:spLocks noChangeArrowheads="1"/>
          </p:cNvSpPr>
          <p:nvPr/>
        </p:nvSpPr>
        <p:spPr bwMode="auto">
          <a:xfrm>
            <a:off x="1323975" y="4314825"/>
            <a:ext cx="36163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solidFill>
                  <a:schemeClr val="tx2"/>
                </a:solidFill>
                <a:latin typeface="Verdana" panose="020B0604030504040204" pitchFamily="34" charset="0"/>
                <a:ea typeface="新細明體" panose="02020500000000000000" pitchFamily="18" charset="-120"/>
              </a:rPr>
              <a:t>Normalized histogram(plot it)</a:t>
            </a:r>
          </a:p>
        </p:txBody>
      </p:sp>
      <p:sp>
        <p:nvSpPr>
          <p:cNvPr id="22544" name="Text Box 45"/>
          <p:cNvSpPr txBox="1">
            <a:spLocks noChangeArrowheads="1"/>
          </p:cNvSpPr>
          <p:nvPr/>
        </p:nvSpPr>
        <p:spPr bwMode="auto">
          <a:xfrm>
            <a:off x="1036638" y="6081713"/>
            <a:ext cx="44196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zh-CN" sz="1800">
                <a:latin typeface="Verdana" panose="020B0604030504040204" pitchFamily="34" charset="0"/>
                <a:ea typeface="新細明體" panose="02020500000000000000" pitchFamily="18" charset="-120"/>
              </a:rPr>
              <a:t>0          100           200   </a:t>
            </a:r>
          </a:p>
          <a:p>
            <a:pPr>
              <a:spcBef>
                <a:spcPct val="0"/>
              </a:spcBef>
              <a:buFontTx/>
              <a:buNone/>
            </a:pPr>
            <a:r>
              <a:rPr lang="en-US" altLang="zh-CN" sz="1800">
                <a:latin typeface="Verdana" panose="020B0604030504040204" pitchFamily="34" charset="0"/>
                <a:ea typeface="新細明體" panose="02020500000000000000" pitchFamily="18" charset="-120"/>
              </a:rPr>
              <a:t>Grad level(0-255) </a:t>
            </a:r>
            <a:r>
              <a:rPr lang="en-US" altLang="zh-CN" sz="1800" i="1">
                <a:latin typeface="Verdana" panose="020B0604030504040204" pitchFamily="34" charset="0"/>
                <a:ea typeface="新細明體" panose="02020500000000000000" pitchFamily="18" charset="-120"/>
              </a:rPr>
              <a:t>rk</a:t>
            </a:r>
            <a:endParaRPr lang="en-US" altLang="en-US" sz="1800">
              <a:latin typeface="Verdana" panose="020B0604030504040204" pitchFamily="34" charset="0"/>
              <a:ea typeface="新細明體" panose="02020500000000000000" pitchFamily="18" charset="-120"/>
            </a:endParaRPr>
          </a:p>
        </p:txBody>
      </p:sp>
      <p:graphicFrame>
        <p:nvGraphicFramePr>
          <p:cNvPr id="19" name="Table 18"/>
          <p:cNvGraphicFramePr>
            <a:graphicFrameLocks noGrp="1"/>
          </p:cNvGraphicFramePr>
          <p:nvPr/>
        </p:nvGraphicFramePr>
        <p:xfrm>
          <a:off x="5119688" y="1377950"/>
          <a:ext cx="3962400" cy="2590800"/>
        </p:xfrm>
        <a:graphic>
          <a:graphicData uri="http://schemas.openxmlformats.org/drawingml/2006/table">
            <a:tbl>
              <a:tblPr firstRow="1" bandRow="1">
                <a:tableStyleId>{5C22544A-7EE6-4342-B048-85BDC9FD1C3A}</a:tableStyleId>
              </a:tblPr>
              <a:tblGrid>
                <a:gridCol w="990600"/>
                <a:gridCol w="990600"/>
                <a:gridCol w="990600"/>
                <a:gridCol w="990600"/>
              </a:tblGrid>
              <a:tr h="518160">
                <a:tc>
                  <a:txBody>
                    <a:bodyPr/>
                    <a:lstStyle/>
                    <a:p>
                      <a:r>
                        <a:rPr lang="en-US" sz="2800" b="1" dirty="0" smtClean="0">
                          <a:solidFill>
                            <a:schemeClr val="tx1"/>
                          </a:solidFill>
                        </a:rPr>
                        <a:t>7</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200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45</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8160">
                <a:tc>
                  <a:txBody>
                    <a:bodyPr/>
                    <a:lstStyle/>
                    <a:p>
                      <a:r>
                        <a:rPr lang="en-US" sz="2800" b="1" dirty="0" smtClean="0">
                          <a:solidFill>
                            <a:schemeClr val="tx1"/>
                          </a:solidFill>
                        </a:rPr>
                        <a:t>2</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7</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120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8160">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7</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120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8160">
                <a:tc>
                  <a:txBody>
                    <a:bodyPr/>
                    <a:lstStyle/>
                    <a:p>
                      <a:r>
                        <a:rPr lang="en-US" sz="2800" b="1" dirty="0" smtClean="0">
                          <a:solidFill>
                            <a:schemeClr val="tx1"/>
                          </a:solidFill>
                        </a:rPr>
                        <a:t>200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45</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100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18160">
                <a:tc>
                  <a:txBody>
                    <a:bodyPr/>
                    <a:lstStyle/>
                    <a:p>
                      <a:r>
                        <a:rPr lang="en-US" sz="2800" b="1" dirty="0" smtClean="0">
                          <a:solidFill>
                            <a:schemeClr val="tx1"/>
                          </a:solidFill>
                        </a:rPr>
                        <a:t>200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200</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45</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800" b="1" dirty="0" smtClean="0">
                          <a:solidFill>
                            <a:schemeClr val="tx1"/>
                          </a:solidFill>
                        </a:rPr>
                        <a:t>45</a:t>
                      </a:r>
                      <a:endParaRPr lang="en-US" sz="2800" b="1" dirty="0">
                        <a:solidFill>
                          <a:schemeClr val="tx1"/>
                        </a:solidFill>
                      </a:endParaRPr>
                    </a:p>
                  </a:txBody>
                  <a:tcPr marT="45718" marB="4571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22577" name="TextBox 4"/>
          <p:cNvSpPr txBox="1">
            <a:spLocks noChangeArrowheads="1"/>
          </p:cNvSpPr>
          <p:nvPr/>
        </p:nvSpPr>
        <p:spPr bwMode="auto">
          <a:xfrm>
            <a:off x="7718425" y="3946525"/>
            <a:ext cx="1400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latin typeface="Verdana" panose="020B0604030504040204" pitchFamily="34" charset="0"/>
                <a:ea typeface="新細明體" panose="02020500000000000000" pitchFamily="18" charset="-120"/>
              </a:rPr>
              <a:t>N columns</a:t>
            </a:r>
          </a:p>
        </p:txBody>
      </p:sp>
      <p:sp>
        <p:nvSpPr>
          <p:cNvPr id="22578" name="TextBox 30"/>
          <p:cNvSpPr txBox="1">
            <a:spLocks noChangeArrowheads="1"/>
          </p:cNvSpPr>
          <p:nvPr/>
        </p:nvSpPr>
        <p:spPr bwMode="auto">
          <a:xfrm>
            <a:off x="4152900" y="1543050"/>
            <a:ext cx="1250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latin typeface="Verdana" panose="020B0604030504040204" pitchFamily="34" charset="0"/>
                <a:ea typeface="新細明體" panose="02020500000000000000" pitchFamily="18" charset="-120"/>
              </a:rPr>
              <a:t>M rows</a:t>
            </a:r>
          </a:p>
        </p:txBody>
      </p:sp>
      <p:cxnSp>
        <p:nvCxnSpPr>
          <p:cNvPr id="22" name="Straight Arrow Connector 21"/>
          <p:cNvCxnSpPr/>
          <p:nvPr/>
        </p:nvCxnSpPr>
        <p:spPr>
          <a:xfrm flipV="1">
            <a:off x="1157288" y="5959475"/>
            <a:ext cx="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98575" y="5888038"/>
            <a:ext cx="0" cy="2238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828800" y="5786438"/>
            <a:ext cx="0" cy="3254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655888" y="5948363"/>
            <a:ext cx="11112" cy="1635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02050" y="5856288"/>
            <a:ext cx="0" cy="2555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27" name="Table 26"/>
          <p:cNvGraphicFramePr>
            <a:graphicFrameLocks noGrp="1"/>
          </p:cNvGraphicFramePr>
          <p:nvPr/>
        </p:nvGraphicFramePr>
        <p:xfrm>
          <a:off x="5784850" y="3994150"/>
          <a:ext cx="1905000" cy="2560635"/>
        </p:xfrm>
        <a:graphic>
          <a:graphicData uri="http://schemas.openxmlformats.org/drawingml/2006/table">
            <a:tbl>
              <a:tblPr firstRow="1" bandRow="1">
                <a:tableStyleId>{5C22544A-7EE6-4342-B048-85BDC9FD1C3A}</a:tableStyleId>
              </a:tblPr>
              <a:tblGrid>
                <a:gridCol w="952500"/>
                <a:gridCol w="952500"/>
              </a:tblGrid>
              <a:tr h="365805">
                <a:tc>
                  <a:txBody>
                    <a:bodyPr/>
                    <a:lstStyle/>
                    <a:p>
                      <a:r>
                        <a:rPr lang="en-US" sz="1800" b="1" dirty="0" smtClean="0">
                          <a:solidFill>
                            <a:schemeClr val="tx1"/>
                          </a:solidFill>
                        </a:rPr>
                        <a:t>level</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count</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2</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1</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7</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3</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45</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4</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100</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6</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120</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2</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65805">
                <a:tc>
                  <a:txBody>
                    <a:bodyPr/>
                    <a:lstStyle/>
                    <a:p>
                      <a:r>
                        <a:rPr lang="en-US" sz="1800" b="1" dirty="0" smtClean="0">
                          <a:solidFill>
                            <a:schemeClr val="tx1"/>
                          </a:solidFill>
                        </a:rPr>
                        <a:t>200</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1" dirty="0" smtClean="0">
                          <a:solidFill>
                            <a:schemeClr val="tx1"/>
                          </a:solidFill>
                        </a:rPr>
                        <a:t>4</a:t>
                      </a:r>
                      <a:endParaRPr lang="en-US" sz="1800" b="1" dirty="0">
                        <a:solidFill>
                          <a:schemeClr val="tx1"/>
                        </a:solidFill>
                      </a:endParaRPr>
                    </a:p>
                  </a:txBody>
                  <a:tcPr marT="45717" marB="457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cxnSp>
        <p:nvCxnSpPr>
          <p:cNvPr id="28" name="Straight Arrow Connector 27"/>
          <p:cNvCxnSpPr/>
          <p:nvPr/>
        </p:nvCxnSpPr>
        <p:spPr>
          <a:xfrm flipV="1">
            <a:off x="2393950" y="5605463"/>
            <a:ext cx="0" cy="5064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611"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Tree>
    <p:extLst>
      <p:ext uri="{BB962C8B-B14F-4D97-AF65-F5344CB8AC3E}">
        <p14:creationId xmlns:p14="http://schemas.microsoft.com/office/powerpoint/2010/main" val="551397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304800" y="1493838"/>
            <a:ext cx="8229600" cy="4830762"/>
          </a:xfrm>
        </p:spPr>
        <p:txBody>
          <a:bodyPr/>
          <a:lstStyle/>
          <a:p>
            <a:pPr fontAlgn="base">
              <a:spcAft>
                <a:spcPct val="0"/>
              </a:spcAft>
              <a:buFont typeface="Arial" pitchFamily="34" charset="0"/>
              <a:buChar char="•"/>
            </a:pPr>
            <a:r>
              <a:rPr lang="en-US" altLang="en-US" smtClean="0"/>
              <a:t>Internet traffic</a:t>
            </a:r>
          </a:p>
          <a:p>
            <a:pPr lvl="1" fontAlgn="base">
              <a:spcAft>
                <a:spcPct val="0"/>
              </a:spcAft>
              <a:buFont typeface="Arial" pitchFamily="34" charset="0"/>
              <a:buChar char="•"/>
            </a:pPr>
            <a:r>
              <a:rPr lang="en-US" altLang="en-US" smtClean="0"/>
              <a:t>predominantly video (by volume)</a:t>
            </a:r>
          </a:p>
          <a:p>
            <a:pPr fontAlgn="base">
              <a:spcAft>
                <a:spcPct val="0"/>
              </a:spcAft>
              <a:buFont typeface="Arial" pitchFamily="34" charset="0"/>
              <a:buChar char="•"/>
            </a:pPr>
            <a:r>
              <a:rPr lang="en-US" altLang="en-US" smtClean="0"/>
              <a:t>YouTube</a:t>
            </a:r>
          </a:p>
          <a:p>
            <a:pPr lvl="1" fontAlgn="base">
              <a:spcAft>
                <a:spcPct val="0"/>
              </a:spcAft>
              <a:buFont typeface="Arial" pitchFamily="34" charset="0"/>
              <a:buChar char="•"/>
            </a:pPr>
            <a:r>
              <a:rPr lang="en-US" altLang="en-US" smtClean="0"/>
              <a:t>24h video uploaded / minute</a:t>
            </a:r>
          </a:p>
          <a:p>
            <a:pPr fontAlgn="base">
              <a:spcAft>
                <a:spcPct val="0"/>
              </a:spcAft>
              <a:buFont typeface="Arial" pitchFamily="34" charset="0"/>
              <a:buChar char="•"/>
            </a:pPr>
            <a:r>
              <a:rPr lang="en-US" altLang="en-US" smtClean="0"/>
              <a:t>Flickr</a:t>
            </a:r>
          </a:p>
          <a:p>
            <a:pPr lvl="1" fontAlgn="base">
              <a:spcAft>
                <a:spcPct val="0"/>
              </a:spcAft>
              <a:buFont typeface="Arial" pitchFamily="34" charset="0"/>
              <a:buChar char="•"/>
            </a:pPr>
            <a:r>
              <a:rPr lang="en-US" altLang="en-US" smtClean="0"/>
              <a:t>5000 images uploaded per minute</a:t>
            </a:r>
          </a:p>
          <a:p>
            <a:pPr fontAlgn="base">
              <a:spcAft>
                <a:spcPct val="0"/>
              </a:spcAft>
              <a:buFont typeface="Arial" pitchFamily="34" charset="0"/>
              <a:buChar char="•"/>
            </a:pPr>
            <a:r>
              <a:rPr lang="en-US" altLang="en-US" smtClean="0"/>
              <a:t>iTunes</a:t>
            </a:r>
          </a:p>
          <a:p>
            <a:pPr lvl="1" fontAlgn="base">
              <a:spcAft>
                <a:spcPct val="0"/>
              </a:spcAft>
              <a:buFont typeface="Arial" pitchFamily="34" charset="0"/>
              <a:buChar char="•"/>
            </a:pPr>
            <a:r>
              <a:rPr lang="en-US" altLang="en-US" smtClean="0"/>
              <a:t>&gt;10 billion songs downloaded</a:t>
            </a:r>
          </a:p>
          <a:p>
            <a:pPr fontAlgn="base">
              <a:spcAft>
                <a:spcPct val="0"/>
              </a:spcAft>
              <a:buFont typeface="Arial" pitchFamily="34" charset="0"/>
              <a:buChar char="•"/>
            </a:pPr>
            <a:r>
              <a:rPr lang="en-US" altLang="en-US" smtClean="0"/>
              <a:t>Amazon</a:t>
            </a:r>
          </a:p>
          <a:p>
            <a:pPr lvl="1" fontAlgn="base">
              <a:spcAft>
                <a:spcPct val="0"/>
              </a:spcAft>
              <a:buFont typeface="Arial" pitchFamily="34" charset="0"/>
              <a:buChar char="•"/>
            </a:pPr>
            <a:r>
              <a:rPr lang="en-US" altLang="en-US" smtClean="0"/>
              <a:t>&gt;650000 books offered, millions of Kindles sold</a:t>
            </a:r>
          </a:p>
          <a:p>
            <a:pPr lvl="1" fontAlgn="base">
              <a:spcAft>
                <a:spcPct val="0"/>
              </a:spcAft>
              <a:buFont typeface="Arial" pitchFamily="34" charset="0"/>
              <a:buChar char="•"/>
            </a:pPr>
            <a:r>
              <a:rPr lang="en-US" altLang="en-US" smtClean="0"/>
              <a:t>more e-books than hardcover sales</a:t>
            </a:r>
          </a:p>
        </p:txBody>
      </p:sp>
      <p:sp>
        <p:nvSpPr>
          <p:cNvPr id="3" name="Content Placeholder 2"/>
          <p:cNvSpPr>
            <a:spLocks noGrp="1"/>
          </p:cNvSpPr>
          <p:nvPr>
            <p:ph sz="quarter" idx="10"/>
          </p:nvPr>
        </p:nvSpPr>
        <p:spPr/>
        <p:txBody>
          <a:bodyPr/>
          <a:lstStyle/>
          <a:p>
            <a:pPr>
              <a:buFont typeface="Arial" charset="0"/>
              <a:buNone/>
              <a:defRPr/>
            </a:pPr>
            <a:r>
              <a:rPr lang="en-US" dirty="0" smtClean="0"/>
              <a:t>Multimedia data</a:t>
            </a:r>
            <a:endParaRPr lang="en-US" dirty="0"/>
          </a:p>
        </p:txBody>
      </p:sp>
      <p:sp>
        <p:nvSpPr>
          <p:cNvPr id="1946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1946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A910E8D-A869-4572-A77E-34AB10ADFDBC}"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65E28C13-836C-48F2-89E2-4745616CDBB8}" type="slidenum">
              <a:rPr lang="en-US" altLang="en-US" sz="1200">
                <a:solidFill>
                  <a:srgbClr val="898989"/>
                </a:solidFill>
                <a:latin typeface="Calibri" panose="020F0502020204030204" pitchFamily="34" charset="0"/>
              </a:rPr>
              <a:pPr eaLnBrk="1" hangingPunct="1">
                <a:spcBef>
                  <a:spcPct val="0"/>
                </a:spcBef>
                <a:buFontTx/>
                <a:buNone/>
              </a:pPr>
              <a:t>5</a:t>
            </a:fld>
            <a:r>
              <a:rPr lang="en-US" altLang="en-US" sz="1200">
                <a:solidFill>
                  <a:srgbClr val="898989"/>
                </a:solidFill>
                <a:latin typeface="Calibri" panose="020F0502020204030204" pitchFamily="34" charset="0"/>
              </a:rPr>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Geometric </a:t>
            </a:r>
            <a:r>
              <a:rPr lang="en-US" dirty="0" smtClean="0"/>
              <a:t>component wise: </a:t>
            </a:r>
            <a:r>
              <a:rPr lang="en-US" dirty="0" err="1"/>
              <a:t>Minkowski</a:t>
            </a:r>
            <a:endParaRPr lang="en-US" dirty="0"/>
          </a:p>
        </p:txBody>
      </p:sp>
      <p:pic>
        <p:nvPicPr>
          <p:cNvPr id="2355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28800"/>
            <a:ext cx="64103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3557"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4345FA3-0E77-49B4-9912-ADD04DED5011}"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7FD9194B-68DE-43D6-A292-6A5209E5DFFF}" type="slidenum">
              <a:rPr lang="en-US" altLang="en-US" sz="1200">
                <a:solidFill>
                  <a:srgbClr val="898989"/>
                </a:solidFill>
                <a:latin typeface="Calibri" panose="020F0502020204030204" pitchFamily="34" charset="0"/>
              </a:rPr>
              <a:pPr eaLnBrk="1" hangingPunct="1">
                <a:spcBef>
                  <a:spcPct val="0"/>
                </a:spcBef>
                <a:buFontTx/>
                <a:buNone/>
              </a:pPr>
              <a:t>50</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713824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Partial histogram</a:t>
            </a:r>
          </a:p>
        </p:txBody>
      </p:sp>
      <p:pic>
        <p:nvPicPr>
          <p:cNvPr id="2457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514600"/>
            <a:ext cx="67151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1"/>
          <p:cNvSpPr txBox="1">
            <a:spLocks noChangeArrowheads="1"/>
          </p:cNvSpPr>
          <p:nvPr/>
        </p:nvSpPr>
        <p:spPr bwMode="auto">
          <a:xfrm>
            <a:off x="304800" y="48768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latin typeface="Calibri" panose="020F0502020204030204" pitchFamily="34" charset="0"/>
              </a:rPr>
              <a:t>The components of V and w are expected to be non-negative. </a:t>
            </a:r>
          </a:p>
          <a:p>
            <a:pPr>
              <a:spcBef>
                <a:spcPct val="0"/>
              </a:spcBef>
            </a:pPr>
            <a:r>
              <a:rPr lang="en-US" altLang="en-US" sz="2400">
                <a:latin typeface="Calibri" panose="020F0502020204030204" pitchFamily="34" charset="0"/>
              </a:rPr>
              <a:t>Very popular for normalized histograms</a:t>
            </a:r>
          </a:p>
        </p:txBody>
      </p:sp>
      <p:sp>
        <p:nvSpPr>
          <p:cNvPr id="24581"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4582"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1E744202-F923-446E-9E7E-446F81E78E5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45119538-0AAF-4616-8295-153D0B313AE0}" type="slidenum">
              <a:rPr lang="en-US" altLang="en-US" sz="1200">
                <a:solidFill>
                  <a:srgbClr val="898989"/>
                </a:solidFill>
                <a:latin typeface="Calibri" panose="020F0502020204030204" pitchFamily="34" charset="0"/>
              </a:rPr>
              <a:pPr eaLnBrk="1" hangingPunct="1">
                <a:spcBef>
                  <a:spcPct val="0"/>
                </a:spcBef>
                <a:buFontTx/>
                <a:buNone/>
              </a:pPr>
              <a:t>51</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8040793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Canberra (sensitive at 0)</a:t>
            </a:r>
          </a:p>
        </p:txBody>
      </p:sp>
      <p:pic>
        <p:nvPicPr>
          <p:cNvPr id="26627"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438400"/>
            <a:ext cx="603885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3"/>
          <p:cNvSpPr txBox="1">
            <a:spLocks noChangeArrowheads="1"/>
          </p:cNvSpPr>
          <p:nvPr/>
        </p:nvSpPr>
        <p:spPr bwMode="auto">
          <a:xfrm>
            <a:off x="304800" y="4876800"/>
            <a:ext cx="838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latin typeface="Calibri" panose="020F0502020204030204" pitchFamily="34" charset="0"/>
              </a:rPr>
              <a:t>Geometrically motivated distance between vectors</a:t>
            </a:r>
          </a:p>
          <a:p>
            <a:pPr>
              <a:spcBef>
                <a:spcPct val="0"/>
              </a:spcBef>
            </a:pPr>
            <a:r>
              <a:rPr lang="en-US" altLang="en-US" sz="2400">
                <a:latin typeface="Calibri" panose="020F0502020204030204" pitchFamily="34" charset="0"/>
              </a:rPr>
              <a:t>Very sensitive for components near zero</a:t>
            </a:r>
          </a:p>
        </p:txBody>
      </p:sp>
      <p:sp>
        <p:nvSpPr>
          <p:cNvPr id="26629"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6630"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573F9C0-AD15-402A-8461-8773E6FB6E40}"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D2B6610A-D419-4C12-9BB0-C738834659D4}" type="slidenum">
              <a:rPr lang="en-US" altLang="en-US" sz="1200">
                <a:solidFill>
                  <a:srgbClr val="898989"/>
                </a:solidFill>
                <a:latin typeface="Calibri" panose="020F0502020204030204" pitchFamily="34" charset="0"/>
              </a:rPr>
              <a:pPr eaLnBrk="1" hangingPunct="1">
                <a:spcBef>
                  <a:spcPct val="0"/>
                </a:spcBef>
                <a:buFontTx/>
                <a:buNone/>
              </a:pPr>
              <a:t>52</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250009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Bray Curtis dissimilarity</a:t>
            </a:r>
          </a:p>
        </p:txBody>
      </p:sp>
      <p:pic>
        <p:nvPicPr>
          <p:cNvPr id="276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9175" y="2752725"/>
            <a:ext cx="7105650"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3"/>
          <p:cNvSpPr txBox="1">
            <a:spLocks noChangeArrowheads="1"/>
          </p:cNvSpPr>
          <p:nvPr/>
        </p:nvSpPr>
        <p:spPr bwMode="auto">
          <a:xfrm>
            <a:off x="304800" y="4876800"/>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latin typeface="Calibri" panose="020F0502020204030204" pitchFamily="34" charset="0"/>
              </a:rPr>
              <a:t>Derived from Manhattan distance</a:t>
            </a:r>
          </a:p>
          <a:p>
            <a:pPr>
              <a:spcBef>
                <a:spcPct val="0"/>
              </a:spcBef>
            </a:pPr>
            <a:r>
              <a:rPr lang="en-US" altLang="en-US" sz="2400">
                <a:latin typeface="Calibri" panose="020F0502020204030204" pitchFamily="34" charset="0"/>
              </a:rPr>
              <a:t>Approaches infinity as v approaches -w</a:t>
            </a:r>
          </a:p>
          <a:p>
            <a:pPr>
              <a:spcBef>
                <a:spcPct val="0"/>
              </a:spcBef>
            </a:pPr>
            <a:endParaRPr lang="en-US" altLang="en-US" sz="2400">
              <a:latin typeface="Calibri" panose="020F0502020204030204" pitchFamily="34" charset="0"/>
            </a:endParaRPr>
          </a:p>
        </p:txBody>
      </p:sp>
      <p:sp>
        <p:nvSpPr>
          <p:cNvPr id="27653"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7654"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226ED040-6DC7-437A-A7B9-6BD9B1711658}"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14E94A26-E48F-448A-A0FB-419B3D1C746B}" type="slidenum">
              <a:rPr lang="en-US" altLang="en-US" sz="1200">
                <a:solidFill>
                  <a:srgbClr val="898989"/>
                </a:solidFill>
                <a:latin typeface="Calibri" panose="020F0502020204030204" pitchFamily="34" charset="0"/>
              </a:rPr>
              <a:pPr eaLnBrk="1" hangingPunct="1">
                <a:spcBef>
                  <a:spcPct val="0"/>
                </a:spcBef>
                <a:buFontTx/>
                <a:buNone/>
              </a:pPr>
              <a:t>53</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153859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Squared chord</a:t>
            </a:r>
          </a:p>
        </p:txBody>
      </p:sp>
      <p:pic>
        <p:nvPicPr>
          <p:cNvPr id="2867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538288"/>
            <a:ext cx="5467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1825" y="4683125"/>
            <a:ext cx="84804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4"/>
          <p:cNvSpPr txBox="1">
            <a:spLocks noChangeArrowheads="1"/>
          </p:cNvSpPr>
          <p:nvPr/>
        </p:nvSpPr>
        <p:spPr bwMode="auto">
          <a:xfrm>
            <a:off x="457200" y="3048000"/>
            <a:ext cx="83820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pPr>
            <a:r>
              <a:rPr lang="en-US" altLang="en-US" sz="2400">
                <a:latin typeface="Calibri" panose="020F0502020204030204" pitchFamily="34" charset="0"/>
              </a:rPr>
              <a:t>Used in paleontological studies in pollen data analysis and has little theoretical justification.</a:t>
            </a:r>
          </a:p>
          <a:p>
            <a:pPr>
              <a:spcBef>
                <a:spcPct val="0"/>
              </a:spcBef>
            </a:pPr>
            <a:r>
              <a:rPr lang="en-US" altLang="en-US" sz="2400">
                <a:latin typeface="Calibri" panose="020F0502020204030204" pitchFamily="34" charset="0"/>
              </a:rPr>
              <a:t>Connot work with negative components hence the modified version</a:t>
            </a:r>
          </a:p>
        </p:txBody>
      </p:sp>
      <p:sp>
        <p:nvSpPr>
          <p:cNvPr id="2867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867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0B12274-59FD-471B-9549-E9EA3E2ECA76}"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D44D3DC2-D891-4111-A800-CAAC203856A8}" type="slidenum">
              <a:rPr lang="en-US" altLang="en-US" sz="1200">
                <a:solidFill>
                  <a:srgbClr val="898989"/>
                </a:solidFill>
                <a:latin typeface="Calibri" panose="020F0502020204030204" pitchFamily="34" charset="0"/>
              </a:rPr>
              <a:pPr eaLnBrk="1" hangingPunct="1">
                <a:spcBef>
                  <a:spcPct val="0"/>
                </a:spcBef>
                <a:buFontTx/>
                <a:buNone/>
              </a:pPr>
              <a:t>54</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727905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defRPr/>
            </a:pPr>
            <a:r>
              <a:rPr lang="en-US" dirty="0"/>
              <a:t>Probabilistic</a:t>
            </a:r>
          </a:p>
        </p:txBody>
      </p:sp>
      <p:pic>
        <p:nvPicPr>
          <p:cNvPr id="368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7738" y="3810000"/>
            <a:ext cx="7324725"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Content Placeholder 1"/>
          <p:cNvSpPr>
            <a:spLocks noGrp="1"/>
          </p:cNvSpPr>
          <p:nvPr>
            <p:ph idx="1"/>
          </p:nvPr>
        </p:nvSpPr>
        <p:spPr>
          <a:xfrm>
            <a:off x="152400" y="1311275"/>
            <a:ext cx="8915400" cy="2727325"/>
          </a:xfrm>
        </p:spPr>
        <p:txBody>
          <a:bodyPr/>
          <a:lstStyle/>
          <a:p>
            <a:pPr algn="just" fontAlgn="base">
              <a:spcAft>
                <a:spcPct val="0"/>
              </a:spcAft>
              <a:buFont typeface="Arial" pitchFamily="34" charset="0"/>
              <a:buChar char="•"/>
            </a:pPr>
            <a:r>
              <a:rPr lang="en-US" altLang="en-US" smtClean="0"/>
              <a:t>Kullback-Leibler divergence express the degree of discrepancy between two probability distributions v and w.</a:t>
            </a:r>
          </a:p>
          <a:p>
            <a:pPr algn="just" fontAlgn="base">
              <a:spcAft>
                <a:spcPct val="0"/>
              </a:spcAft>
              <a:buFont typeface="Arial" pitchFamily="34" charset="0"/>
              <a:buChar char="•"/>
            </a:pPr>
            <a:r>
              <a:rPr lang="en-US" altLang="en-US" smtClean="0"/>
              <a:t>Measure the extra information needed to express a sample from the “true” distribution v when we encode them with samples from an approximation distribution w.</a:t>
            </a:r>
          </a:p>
          <a:p>
            <a:pPr fontAlgn="base">
              <a:spcAft>
                <a:spcPct val="0"/>
              </a:spcAft>
            </a:pPr>
            <a:endParaRPr lang="en-US" altLang="en-US" smtClean="0"/>
          </a:p>
        </p:txBody>
      </p:sp>
      <p:sp>
        <p:nvSpPr>
          <p:cNvPr id="36869" name="TextBox 1"/>
          <p:cNvSpPr txBox="1">
            <a:spLocks noChangeArrowheads="1"/>
          </p:cNvSpPr>
          <p:nvPr/>
        </p:nvSpPr>
        <p:spPr bwMode="auto">
          <a:xfrm>
            <a:off x="457200" y="3609975"/>
            <a:ext cx="7907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latin typeface="Calibri" panose="020F0502020204030204" pitchFamily="34" charset="0"/>
              </a:rPr>
              <a:t>For Discrete random vectors v and w, the Kullback-Leibler divergence is defined as </a:t>
            </a:r>
          </a:p>
        </p:txBody>
      </p:sp>
      <p:sp>
        <p:nvSpPr>
          <p:cNvPr id="3687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3687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E1205FA-37A5-4E22-A9AA-FD0F2B116B76}"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AC98465C-08EE-4F19-BCCE-8786E359B0D6}" type="slidenum">
              <a:rPr lang="en-US" altLang="en-US" sz="1200">
                <a:solidFill>
                  <a:srgbClr val="898989"/>
                </a:solidFill>
                <a:latin typeface="Calibri" panose="020F0502020204030204" pitchFamily="34" charset="0"/>
              </a:rPr>
              <a:pPr eaLnBrk="1" hangingPunct="1">
                <a:spcBef>
                  <a:spcPct val="0"/>
                </a:spcBef>
                <a:buFontTx/>
                <a:buNone/>
              </a:pPr>
              <a:t>55</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435391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304800" y="1219200"/>
            <a:ext cx="8229600" cy="4525963"/>
          </a:xfrm>
        </p:spPr>
        <p:txBody>
          <a:bodyPr/>
          <a:lstStyle/>
          <a:p>
            <a:pPr algn="just" fontAlgn="base">
              <a:lnSpc>
                <a:spcPct val="150000"/>
              </a:lnSpc>
              <a:spcAft>
                <a:spcPct val="0"/>
              </a:spcAft>
              <a:buFont typeface="Arial" pitchFamily="34" charset="0"/>
              <a:buChar char="•"/>
            </a:pPr>
            <a:r>
              <a:rPr lang="en-US" altLang="en-US" smtClean="0"/>
              <a:t>If the feature types are different then it is desirable that they must be comparable in size.</a:t>
            </a:r>
          </a:p>
          <a:p>
            <a:pPr algn="just" fontAlgn="base">
              <a:lnSpc>
                <a:spcPct val="150000"/>
              </a:lnSpc>
              <a:spcAft>
                <a:spcPct val="0"/>
              </a:spcAft>
              <a:buFont typeface="Arial" pitchFamily="34" charset="0"/>
              <a:buChar char="•"/>
            </a:pPr>
            <a:r>
              <a:rPr lang="en-US" altLang="en-US" smtClean="0"/>
              <a:t>These difference can be absorbed in the distance functions that work on these features or standardize the features.</a:t>
            </a:r>
          </a:p>
          <a:p>
            <a:pPr algn="just" fontAlgn="base">
              <a:lnSpc>
                <a:spcPct val="150000"/>
              </a:lnSpc>
              <a:spcAft>
                <a:spcPct val="0"/>
              </a:spcAft>
              <a:buFont typeface="Arial" pitchFamily="34" charset="0"/>
              <a:buChar char="•"/>
            </a:pPr>
            <a:r>
              <a:rPr lang="en-US" altLang="en-US" smtClean="0"/>
              <a:t>Feature or standardization has 2 objectives</a:t>
            </a:r>
          </a:p>
          <a:p>
            <a:pPr lvl="1" algn="just" fontAlgn="base">
              <a:lnSpc>
                <a:spcPct val="150000"/>
              </a:lnSpc>
              <a:spcAft>
                <a:spcPct val="0"/>
              </a:spcAft>
              <a:buFont typeface="Arial" pitchFamily="34" charset="0"/>
              <a:buChar char="•"/>
            </a:pPr>
            <a:r>
              <a:rPr lang="en-US" altLang="en-US" sz="2000" smtClean="0"/>
              <a:t>Make different components of a feature vector that have different origin and meaning in comparable size</a:t>
            </a:r>
          </a:p>
          <a:p>
            <a:pPr lvl="1" algn="just" fontAlgn="base">
              <a:lnSpc>
                <a:spcPct val="150000"/>
              </a:lnSpc>
              <a:spcAft>
                <a:spcPct val="0"/>
              </a:spcAft>
              <a:buFont typeface="Arial" pitchFamily="34" charset="0"/>
              <a:buChar char="•"/>
            </a:pPr>
            <a:r>
              <a:rPr lang="en-US" altLang="en-US" sz="2000" smtClean="0"/>
              <a:t>Ensure that the size of the feature vectors is bounded and hence distances between two feature vectors.</a:t>
            </a:r>
          </a:p>
          <a:p>
            <a:pPr algn="just" fontAlgn="base">
              <a:spcAft>
                <a:spcPct val="0"/>
              </a:spcAft>
              <a:buFont typeface="Arial" pitchFamily="34" charset="0"/>
              <a:buChar char="•"/>
            </a:pPr>
            <a:endParaRPr lang="en-US" altLang="en-US" sz="2000" smtClean="0"/>
          </a:p>
          <a:p>
            <a:pPr algn="just" fontAlgn="base">
              <a:spcAft>
                <a:spcPct val="0"/>
              </a:spcAft>
              <a:buFont typeface="Arial" pitchFamily="34" charset="0"/>
              <a:buChar char="•"/>
            </a:pPr>
            <a:endParaRPr lang="en-US" altLang="en-US" sz="2000" smtClean="0"/>
          </a:p>
          <a:p>
            <a:pPr algn="just" fontAlgn="base">
              <a:spcAft>
                <a:spcPct val="0"/>
              </a:spcAft>
              <a:buFont typeface="Arial" pitchFamily="34" charset="0"/>
              <a:buChar char="•"/>
            </a:pPr>
            <a:endParaRPr lang="en-US" altLang="en-US" sz="2000" smtClean="0"/>
          </a:p>
          <a:p>
            <a:pPr algn="just" fontAlgn="base">
              <a:spcAft>
                <a:spcPct val="0"/>
              </a:spcAft>
              <a:buFont typeface="Arial" pitchFamily="34" charset="0"/>
              <a:buChar char="•"/>
            </a:pPr>
            <a:endParaRPr lang="en-US" altLang="en-US" sz="2000" smtClean="0"/>
          </a:p>
          <a:p>
            <a:pPr fontAlgn="base">
              <a:spcAft>
                <a:spcPct val="0"/>
              </a:spcAft>
            </a:pPr>
            <a:endParaRPr lang="en-US" altLang="en-US" sz="2000" smtClean="0"/>
          </a:p>
        </p:txBody>
      </p:sp>
      <p:sp>
        <p:nvSpPr>
          <p:cNvPr id="3" name="Content Placeholder 2"/>
          <p:cNvSpPr>
            <a:spLocks noGrp="1"/>
          </p:cNvSpPr>
          <p:nvPr>
            <p:ph sz="quarter" idx="10"/>
          </p:nvPr>
        </p:nvSpPr>
        <p:spPr/>
        <p:txBody>
          <a:bodyPr/>
          <a:lstStyle/>
          <a:p>
            <a:pPr>
              <a:defRPr/>
            </a:pPr>
            <a:r>
              <a:rPr lang="en-US" dirty="0" smtClean="0"/>
              <a:t>Feature and distance standardization</a:t>
            </a:r>
            <a:endParaRPr lang="en-US" dirty="0"/>
          </a:p>
        </p:txBody>
      </p:sp>
      <p:sp>
        <p:nvSpPr>
          <p:cNvPr id="6042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042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9EFA787-14AD-4C11-A6E0-F32926DFE69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AD3F7304-62D6-4EC2-ADD6-55135736B0E4}" type="slidenum">
              <a:rPr lang="en-US" altLang="en-US" sz="1200">
                <a:solidFill>
                  <a:srgbClr val="898989"/>
                </a:solidFill>
                <a:latin typeface="Calibri" panose="020F0502020204030204" pitchFamily="34" charset="0"/>
              </a:rPr>
              <a:pPr eaLnBrk="1" hangingPunct="1">
                <a:spcBef>
                  <a:spcPct val="0"/>
                </a:spcBef>
                <a:buFontTx/>
                <a:buNone/>
              </a:pPr>
              <a:t>56</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878525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
          </p:nvPr>
        </p:nvSpPr>
        <p:spPr>
          <a:xfrm>
            <a:off x="304800" y="1497013"/>
            <a:ext cx="8458200" cy="4892675"/>
          </a:xfrm>
        </p:spPr>
        <p:txBody>
          <a:bodyPr/>
          <a:lstStyle/>
          <a:p>
            <a:pPr algn="just" fontAlgn="base">
              <a:spcAft>
                <a:spcPct val="0"/>
              </a:spcAft>
              <a:buFont typeface="Arial" pitchFamily="34" charset="0"/>
              <a:buChar char="•"/>
            </a:pPr>
            <a:r>
              <a:rPr lang="en-US" altLang="en-US" smtClean="0"/>
              <a:t>Features can be standardized component wise using component mean values and their component –wise mean absolute deviation.</a:t>
            </a:r>
          </a:p>
          <a:p>
            <a:pPr algn="just" fontAlgn="base">
              <a:spcAft>
                <a:spcPct val="0"/>
              </a:spcAft>
              <a:buFont typeface="Arial" pitchFamily="34" charset="0"/>
              <a:buChar char="•"/>
            </a:pPr>
            <a:r>
              <a:rPr lang="en-US" altLang="en-US" smtClean="0"/>
              <a:t>Both are computed per component and across the data set.</a:t>
            </a:r>
          </a:p>
        </p:txBody>
      </p:sp>
      <p:sp>
        <p:nvSpPr>
          <p:cNvPr id="3" name="Content Placeholder 2"/>
          <p:cNvSpPr>
            <a:spLocks noGrp="1"/>
          </p:cNvSpPr>
          <p:nvPr>
            <p:ph sz="quarter" idx="10"/>
          </p:nvPr>
        </p:nvSpPr>
        <p:spPr/>
        <p:txBody>
          <a:bodyPr>
            <a:normAutofit fontScale="92500"/>
          </a:bodyPr>
          <a:lstStyle/>
          <a:p>
            <a:pPr>
              <a:defRPr/>
            </a:pPr>
            <a:r>
              <a:rPr lang="en-US" dirty="0" smtClean="0"/>
              <a:t>Component wise standardization using corpus statistics</a:t>
            </a:r>
            <a:endParaRPr lang="en-US" dirty="0"/>
          </a:p>
        </p:txBody>
      </p:sp>
      <p:pic>
        <p:nvPicPr>
          <p:cNvPr id="6246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048000"/>
            <a:ext cx="18002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4048125"/>
            <a:ext cx="2295525"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5267325"/>
            <a:ext cx="17335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1" name="TextBox 1"/>
          <p:cNvSpPr txBox="1">
            <a:spLocks noChangeArrowheads="1"/>
          </p:cNvSpPr>
          <p:nvPr/>
        </p:nvSpPr>
        <p:spPr bwMode="auto">
          <a:xfrm>
            <a:off x="196850" y="4097338"/>
            <a:ext cx="5124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Mean absolute deviation per </a:t>
            </a:r>
          </a:p>
          <a:p>
            <a:pPr>
              <a:spcBef>
                <a:spcPct val="0"/>
              </a:spcBef>
              <a:buFontTx/>
              <a:buNone/>
            </a:pPr>
            <a:r>
              <a:rPr lang="en-US" altLang="en-US" sz="2400"/>
              <a:t>component i which amounts to</a:t>
            </a:r>
          </a:p>
          <a:p>
            <a:pPr>
              <a:spcBef>
                <a:spcPct val="0"/>
              </a:spcBef>
              <a:buFontTx/>
              <a:buNone/>
            </a:pPr>
            <a:r>
              <a:rPr lang="en-US" altLang="en-US" sz="2400"/>
              <a:t>Variation of the feature component i </a:t>
            </a:r>
          </a:p>
        </p:txBody>
      </p:sp>
      <p:sp>
        <p:nvSpPr>
          <p:cNvPr id="62472" name="TextBox 7"/>
          <p:cNvSpPr txBox="1">
            <a:spLocks noChangeArrowheads="1"/>
          </p:cNvSpPr>
          <p:nvPr/>
        </p:nvSpPr>
        <p:spPr bwMode="auto">
          <a:xfrm>
            <a:off x="150813" y="5403850"/>
            <a:ext cx="62436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Replace all feature vector components with  </a:t>
            </a:r>
          </a:p>
        </p:txBody>
      </p:sp>
      <p:sp>
        <p:nvSpPr>
          <p:cNvPr id="62473" name="TextBox 7"/>
          <p:cNvSpPr txBox="1">
            <a:spLocks noChangeArrowheads="1"/>
          </p:cNvSpPr>
          <p:nvPr/>
        </p:nvSpPr>
        <p:spPr bwMode="auto">
          <a:xfrm>
            <a:off x="150813" y="5983288"/>
            <a:ext cx="74120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400"/>
              <a:t>Resulting in creating feature vectors v</a:t>
            </a:r>
            <a:r>
              <a:rPr lang="en-US" altLang="en-US" sz="2400" baseline="30000"/>
              <a:t>~1</a:t>
            </a:r>
            <a:r>
              <a:rPr lang="en-US" altLang="en-US" sz="2400"/>
              <a:t>,v</a:t>
            </a:r>
            <a:r>
              <a:rPr lang="en-US" altLang="en-US" sz="2400" baseline="30000"/>
              <a:t>~2</a:t>
            </a:r>
            <a:r>
              <a:rPr lang="en-US" altLang="en-US" sz="2400"/>
              <a:t>…v</a:t>
            </a:r>
            <a:r>
              <a:rPr lang="en-US" altLang="en-US" sz="2400" baseline="30000"/>
              <a:t>~n </a:t>
            </a:r>
            <a:r>
              <a:rPr lang="el-GR" altLang="en-US" sz="2400"/>
              <a:t>ϵ</a:t>
            </a:r>
            <a:r>
              <a:rPr lang="en-US" altLang="en-US" sz="2400"/>
              <a:t> R</a:t>
            </a:r>
            <a:r>
              <a:rPr lang="en-US" altLang="en-US" sz="2400" baseline="30000"/>
              <a:t>n</a:t>
            </a:r>
          </a:p>
        </p:txBody>
      </p:sp>
      <p:sp>
        <p:nvSpPr>
          <p:cNvPr id="6247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247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9263614C-A349-40E1-9048-F4F398FA410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C9EAC71F-AD06-4BF8-8067-56920ADE9704}" type="slidenum">
              <a:rPr lang="en-US" altLang="en-US" sz="1200">
                <a:solidFill>
                  <a:srgbClr val="898989"/>
                </a:solidFill>
                <a:latin typeface="Calibri" panose="020F0502020204030204" pitchFamily="34" charset="0"/>
              </a:rPr>
              <a:pPr eaLnBrk="1" hangingPunct="1">
                <a:spcBef>
                  <a:spcPct val="0"/>
                </a:spcBef>
                <a:buFontTx/>
                <a:buNone/>
              </a:pPr>
              <a:t>57</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4062712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304800" y="1493838"/>
            <a:ext cx="8686800" cy="4525962"/>
          </a:xfrm>
        </p:spPr>
        <p:txBody>
          <a:bodyPr/>
          <a:lstStyle/>
          <a:p>
            <a:pPr algn="just" fontAlgn="base">
              <a:spcAft>
                <a:spcPct val="0"/>
              </a:spcAft>
              <a:buFont typeface="Arial" pitchFamily="34" charset="0"/>
              <a:buChar char="•"/>
            </a:pPr>
            <a:r>
              <a:rPr lang="en-US" altLang="en-US" smtClean="0"/>
              <a:t>If the feature components i are known to lie in the range [a</a:t>
            </a:r>
            <a:r>
              <a:rPr lang="en-US" altLang="en-US" baseline="-25000" smtClean="0"/>
              <a:t>i</a:t>
            </a:r>
            <a:r>
              <a:rPr lang="en-US" altLang="en-US" smtClean="0"/>
              <a:t>,b</a:t>
            </a:r>
            <a:r>
              <a:rPr lang="en-US" altLang="en-US" baseline="-25000" smtClean="0"/>
              <a:t>i</a:t>
            </a:r>
            <a:r>
              <a:rPr lang="en-US" altLang="en-US" smtClean="0"/>
              <a:t>] </a:t>
            </a:r>
            <a:r>
              <a:rPr lang="az-Cyrl-AZ" altLang="en-US" smtClean="0"/>
              <a:t>Э</a:t>
            </a:r>
            <a:r>
              <a:rPr lang="en-US" altLang="en-US" smtClean="0"/>
              <a:t> v</a:t>
            </a:r>
            <a:r>
              <a:rPr lang="en-US" altLang="en-US" baseline="-25000" smtClean="0"/>
              <a:t>i</a:t>
            </a:r>
            <a:r>
              <a:rPr lang="en-US" altLang="en-US" baseline="30000" smtClean="0"/>
              <a:t>j </a:t>
            </a:r>
            <a:r>
              <a:rPr lang="en-US" altLang="en-US" smtClean="0"/>
              <a:t>each, then the feature vectors can be transformed according to</a:t>
            </a:r>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r>
              <a:rPr lang="en-US" altLang="en-US" smtClean="0"/>
              <a:t>One can determine suitable values a</a:t>
            </a:r>
            <a:r>
              <a:rPr lang="en-US" altLang="en-US" baseline="-25000" smtClean="0"/>
              <a:t>i</a:t>
            </a:r>
            <a:r>
              <a:rPr lang="en-US" altLang="en-US" smtClean="0"/>
              <a:t>, b</a:t>
            </a:r>
            <a:r>
              <a:rPr lang="en-US" altLang="en-US" baseline="-25000" smtClean="0"/>
              <a:t>i</a:t>
            </a:r>
            <a:r>
              <a:rPr lang="en-US" altLang="en-US" smtClean="0"/>
              <a:t> ∈ R easily through </a:t>
            </a:r>
          </a:p>
          <a:p>
            <a:pPr algn="just" fontAlgn="base">
              <a:spcAft>
                <a:spcPct val="0"/>
              </a:spcAft>
              <a:buFont typeface="Arial" pitchFamily="34" charset="0"/>
              <a:buChar char="•"/>
            </a:pPr>
            <a:endParaRPr lang="en-US" altLang="en-US" baseline="30000" smtClean="0"/>
          </a:p>
          <a:p>
            <a:pPr algn="just" fontAlgn="base">
              <a:spcAft>
                <a:spcPct val="0"/>
              </a:spcAft>
              <a:buFont typeface="Arial" pitchFamily="34" charset="0"/>
              <a:buChar char="•"/>
            </a:pPr>
            <a:endParaRPr lang="en-US" altLang="en-US" baseline="30000" smtClean="0"/>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r>
              <a:rPr lang="en-US" altLang="en-US" smtClean="0"/>
              <a:t>This transformation is most useful for uniformly distributed features, but might suffer from the effects of outliers, which adversely move the minimum and maximum boundaries. </a:t>
            </a:r>
            <a:endParaRPr lang="en-US" altLang="en-US" baseline="30000" smtClean="0"/>
          </a:p>
        </p:txBody>
      </p:sp>
      <p:sp>
        <p:nvSpPr>
          <p:cNvPr id="3" name="Content Placeholder 2"/>
          <p:cNvSpPr>
            <a:spLocks noGrp="1"/>
          </p:cNvSpPr>
          <p:nvPr>
            <p:ph sz="quarter" idx="10"/>
          </p:nvPr>
        </p:nvSpPr>
        <p:spPr/>
        <p:txBody>
          <a:bodyPr/>
          <a:lstStyle/>
          <a:p>
            <a:pPr>
              <a:defRPr/>
            </a:pPr>
            <a:r>
              <a:rPr lang="en-US" dirty="0" smtClean="0"/>
              <a:t>Range </a:t>
            </a:r>
            <a:r>
              <a:rPr lang="en-US" dirty="0" err="1" smtClean="0"/>
              <a:t>standardisation</a:t>
            </a:r>
            <a:endParaRPr lang="en-US" dirty="0"/>
          </a:p>
        </p:txBody>
      </p:sp>
      <p:pic>
        <p:nvPicPr>
          <p:cNvPr id="6451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86100" y="2728913"/>
            <a:ext cx="2667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7300" y="4038600"/>
            <a:ext cx="37846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6451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3DB29A63-9470-466E-BCFC-94F31DA5BD22}"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6E3B624C-FEAA-4164-8AE5-979C394BFCD0}" type="slidenum">
              <a:rPr lang="en-US" altLang="en-US" sz="1200">
                <a:solidFill>
                  <a:srgbClr val="898989"/>
                </a:solidFill>
                <a:latin typeface="Calibri" panose="020F0502020204030204" pitchFamily="34" charset="0"/>
              </a:rPr>
              <a:pPr eaLnBrk="1" hangingPunct="1">
                <a:spcBef>
                  <a:spcPct val="0"/>
                </a:spcBef>
                <a:buFontTx/>
                <a:buNone/>
              </a:pPr>
              <a:t>58</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3318396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p:cNvSpPr>
            <a:spLocks noGrp="1"/>
          </p:cNvSpPr>
          <p:nvPr>
            <p:ph idx="1"/>
          </p:nvPr>
        </p:nvSpPr>
        <p:spPr>
          <a:xfrm>
            <a:off x="304800" y="1493838"/>
            <a:ext cx="8686800" cy="4525962"/>
          </a:xfrm>
        </p:spPr>
        <p:txBody>
          <a:bodyPr/>
          <a:lstStyle/>
          <a:p>
            <a:pPr algn="just" fontAlgn="base">
              <a:lnSpc>
                <a:spcPct val="150000"/>
              </a:lnSpc>
              <a:spcBef>
                <a:spcPct val="0"/>
              </a:spcBef>
              <a:spcAft>
                <a:spcPct val="0"/>
              </a:spcAft>
              <a:buFont typeface="Arial" pitchFamily="34" charset="0"/>
              <a:buChar char="•"/>
            </a:pPr>
            <a:r>
              <a:rPr lang="en-US" altLang="en-US" smtClean="0"/>
              <a:t>Single Query Example with Multiple Features</a:t>
            </a:r>
          </a:p>
          <a:p>
            <a:pPr lvl="1" algn="just" fontAlgn="base">
              <a:lnSpc>
                <a:spcPct val="150000"/>
              </a:lnSpc>
              <a:spcBef>
                <a:spcPct val="0"/>
              </a:spcBef>
              <a:spcAft>
                <a:spcPct val="0"/>
              </a:spcAft>
              <a:buFont typeface="Arial" pitchFamily="34" charset="0"/>
              <a:buChar char="•"/>
            </a:pPr>
            <a:r>
              <a:rPr lang="en-US" altLang="en-US" smtClean="0"/>
              <a:t>Assume that there is a single query example q and that each multimedia document m gives rise to a number of low-level features f1(m), f2(m), . . ., fk(m), each of which would typically be a vector describing some aspect such as colour, texture, shape, timbre etc</a:t>
            </a:r>
          </a:p>
          <a:p>
            <a:pPr algn="just" fontAlgn="base">
              <a:lnSpc>
                <a:spcPct val="150000"/>
              </a:lnSpc>
              <a:spcBef>
                <a:spcPct val="0"/>
              </a:spcBef>
              <a:spcAft>
                <a:spcPct val="0"/>
              </a:spcAft>
              <a:buFont typeface="Arial" pitchFamily="34" charset="0"/>
              <a:buChar char="•"/>
            </a:pPr>
            <a:r>
              <a:rPr lang="en-US" altLang="en-US" smtClean="0"/>
              <a:t>Combined Overall Distance </a:t>
            </a:r>
          </a:p>
          <a:p>
            <a:pPr lvl="1" algn="just" fontAlgn="base">
              <a:lnSpc>
                <a:spcPct val="150000"/>
              </a:lnSpc>
              <a:spcBef>
                <a:spcPct val="0"/>
              </a:spcBef>
              <a:spcAft>
                <a:spcPct val="0"/>
              </a:spcAft>
              <a:buFont typeface="Arial" pitchFamily="34" charset="0"/>
              <a:buChar char="•"/>
            </a:pPr>
            <a:r>
              <a:rPr lang="en-US" altLang="en-US" smtClean="0"/>
              <a:t>Most systems accumulate the distances of these features to the corresponding features of the query q in order to define an overall distance</a:t>
            </a:r>
          </a:p>
          <a:p>
            <a:pPr lvl="1" algn="just" fontAlgn="base">
              <a:lnSpc>
                <a:spcPct val="150000"/>
              </a:lnSpc>
              <a:spcBef>
                <a:spcPct val="0"/>
              </a:spcBef>
              <a:spcAft>
                <a:spcPct val="0"/>
              </a:spcAft>
              <a:buFont typeface="Arial" pitchFamily="34" charset="0"/>
              <a:buChar char="•"/>
            </a:pPr>
            <a:endParaRPr lang="en-US" altLang="en-US" smtClean="0"/>
          </a:p>
          <a:p>
            <a:pPr lvl="1" algn="just" fontAlgn="base">
              <a:lnSpc>
                <a:spcPct val="150000"/>
              </a:lnSpc>
              <a:spcBef>
                <a:spcPct val="0"/>
              </a:spcBef>
              <a:spcAft>
                <a:spcPct val="0"/>
              </a:spcAft>
              <a:buFont typeface="Arial" pitchFamily="34" charset="0"/>
              <a:buChar char="•"/>
            </a:pPr>
            <a:endParaRPr lang="en-US" altLang="en-US" smtClean="0"/>
          </a:p>
          <a:p>
            <a:pPr lvl="1" algn="just" fontAlgn="base">
              <a:lnSpc>
                <a:spcPct val="150000"/>
              </a:lnSpc>
              <a:spcBef>
                <a:spcPct val="0"/>
              </a:spcBef>
              <a:spcAft>
                <a:spcPct val="0"/>
              </a:spcAft>
              <a:buFont typeface="Arial" pitchFamily="34" charset="0"/>
              <a:buChar char="•"/>
            </a:pPr>
            <a:r>
              <a:rPr lang="en-US" altLang="en-US" smtClean="0"/>
              <a:t>between multimedia documents m and a query q. Here di(·, ·) is a specific distance function between the vectors from the feature i, and wi ∈ R is a weight for the importance of this feature</a:t>
            </a:r>
          </a:p>
        </p:txBody>
      </p:sp>
      <p:sp>
        <p:nvSpPr>
          <p:cNvPr id="3" name="Content Placeholder 2"/>
          <p:cNvSpPr>
            <a:spLocks noGrp="1"/>
          </p:cNvSpPr>
          <p:nvPr>
            <p:ph sz="quarter" idx="10"/>
          </p:nvPr>
        </p:nvSpPr>
        <p:spPr>
          <a:xfrm>
            <a:off x="152400" y="152400"/>
            <a:ext cx="6324600" cy="1143000"/>
          </a:xfrm>
        </p:spPr>
        <p:txBody>
          <a:bodyPr/>
          <a:lstStyle/>
          <a:p>
            <a:pPr>
              <a:defRPr/>
            </a:pPr>
            <a:r>
              <a:rPr lang="en-US" dirty="0"/>
              <a:t>Fusion of Feature Spaces and Query Results</a:t>
            </a:r>
          </a:p>
        </p:txBody>
      </p:sp>
      <p:pic>
        <p:nvPicPr>
          <p:cNvPr id="7782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953000"/>
            <a:ext cx="29718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7830"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0B374C84-1C36-4242-974F-522E8C4B1D0E}"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2AF213AD-18B0-4A62-8DC4-5B913EB913F1}" type="slidenum">
              <a:rPr lang="en-US" altLang="en-US" sz="1200">
                <a:solidFill>
                  <a:srgbClr val="898989"/>
                </a:solidFill>
                <a:latin typeface="Calibri" panose="020F0502020204030204" pitchFamily="34" charset="0"/>
              </a:rPr>
              <a:pPr eaLnBrk="1" hangingPunct="1">
                <a:spcBef>
                  <a:spcPct val="0"/>
                </a:spcBef>
                <a:buFontTx/>
                <a:buNone/>
              </a:pPr>
              <a:t>59</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138771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mtClean="0"/>
              <a:t>sample tasks</a:t>
            </a:r>
          </a:p>
          <a:p>
            <a:pPr lvl="1" fontAlgn="base">
              <a:spcAft>
                <a:spcPct val="0"/>
              </a:spcAft>
              <a:buFont typeface="Arial" pitchFamily="34" charset="0"/>
              <a:buChar char="•"/>
            </a:pPr>
            <a:r>
              <a:rPr lang="en-US" altLang="en-US" smtClean="0"/>
              <a:t>find copies and recordings of music/video</a:t>
            </a:r>
          </a:p>
          <a:p>
            <a:pPr lvl="1" fontAlgn="base">
              <a:spcAft>
                <a:spcPct val="0"/>
              </a:spcAft>
              <a:buFont typeface="Arial" pitchFamily="34" charset="0"/>
              <a:buChar char="•"/>
            </a:pPr>
            <a:r>
              <a:rPr lang="en-US" altLang="en-US" smtClean="0"/>
              <a:t>find all images/videos containing a person</a:t>
            </a:r>
          </a:p>
          <a:p>
            <a:pPr lvl="1" fontAlgn="base">
              <a:spcAft>
                <a:spcPct val="0"/>
              </a:spcAft>
              <a:buFont typeface="Arial" pitchFamily="34" charset="0"/>
              <a:buChar char="•"/>
            </a:pPr>
            <a:r>
              <a:rPr lang="en-US" altLang="en-US" smtClean="0"/>
              <a:t>find audio/video containing a spoken keyword</a:t>
            </a:r>
          </a:p>
          <a:p>
            <a:pPr lvl="1" fontAlgn="base">
              <a:spcAft>
                <a:spcPct val="0"/>
              </a:spcAft>
              <a:buFont typeface="Arial" pitchFamily="34" charset="0"/>
              <a:buChar char="•"/>
            </a:pPr>
            <a:r>
              <a:rPr lang="en-US" altLang="en-US" smtClean="0"/>
              <a:t>find music in a similar style</a:t>
            </a:r>
          </a:p>
          <a:p>
            <a:pPr lvl="1" fontAlgn="base">
              <a:spcAft>
                <a:spcPct val="0"/>
              </a:spcAft>
              <a:buFont typeface="Arial" pitchFamily="34" charset="0"/>
              <a:buChar char="•"/>
            </a:pPr>
            <a:r>
              <a:rPr lang="en-US" altLang="en-US" smtClean="0"/>
              <a:t>find all books/newspaper articles mentioning a keyword</a:t>
            </a:r>
          </a:p>
          <a:p>
            <a:pPr fontAlgn="base">
              <a:spcAft>
                <a:spcPct val="0"/>
              </a:spcAft>
              <a:buFont typeface="Arial" pitchFamily="34" charset="0"/>
              <a:buChar char="•"/>
            </a:pPr>
            <a:r>
              <a:rPr lang="en-US" altLang="en-US" smtClean="0"/>
              <a:t>sample applications</a:t>
            </a:r>
          </a:p>
          <a:p>
            <a:pPr lvl="1" fontAlgn="base">
              <a:spcAft>
                <a:spcPct val="0"/>
              </a:spcAft>
              <a:buFont typeface="Arial" pitchFamily="34" charset="0"/>
              <a:buChar char="•"/>
            </a:pPr>
            <a:r>
              <a:rPr lang="en-US" altLang="en-US" smtClean="0"/>
              <a:t>personal media management (duplicate removal, snapshots, …)</a:t>
            </a:r>
          </a:p>
          <a:p>
            <a:pPr lvl="1" fontAlgn="base">
              <a:spcAft>
                <a:spcPct val="0"/>
              </a:spcAft>
              <a:buFont typeface="Arial" pitchFamily="34" charset="0"/>
              <a:buChar char="•"/>
            </a:pPr>
            <a:r>
              <a:rPr lang="en-US" altLang="en-US" smtClean="0"/>
              <a:t>Forensic applications (illegal copies, pornography, evidence, …)</a:t>
            </a:r>
          </a:p>
          <a:p>
            <a:pPr lvl="1" fontAlgn="base">
              <a:spcAft>
                <a:spcPct val="0"/>
              </a:spcAft>
              <a:buFont typeface="Arial" pitchFamily="34" charset="0"/>
              <a:buChar char="•"/>
            </a:pPr>
            <a:r>
              <a:rPr lang="en-US" altLang="en-US" smtClean="0"/>
              <a:t>social science research (finding people, objects, ...)</a:t>
            </a:r>
          </a:p>
        </p:txBody>
      </p:sp>
      <p:sp>
        <p:nvSpPr>
          <p:cNvPr id="3" name="Content Placeholder 2"/>
          <p:cNvSpPr>
            <a:spLocks noGrp="1"/>
          </p:cNvSpPr>
          <p:nvPr>
            <p:ph sz="quarter" idx="10"/>
          </p:nvPr>
        </p:nvSpPr>
        <p:spPr/>
        <p:txBody>
          <a:bodyPr/>
          <a:lstStyle/>
          <a:p>
            <a:pPr>
              <a:buFont typeface="Arial" charset="0"/>
              <a:buNone/>
              <a:defRPr/>
            </a:pPr>
            <a:r>
              <a:rPr lang="en-US" dirty="0" smtClean="0"/>
              <a:t>Multimedia retrieval</a:t>
            </a:r>
            <a:endParaRPr lang="en-US" dirty="0"/>
          </a:p>
        </p:txBody>
      </p:sp>
      <p:sp>
        <p:nvSpPr>
          <p:cNvPr id="20484"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0485"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D42C0E03-1762-40F1-8796-43D779DF98C4}"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A66ED004-7DA8-4FFA-980F-90741EC55B9D}" type="slidenum">
              <a:rPr lang="en-US" altLang="en-US" sz="1200">
                <a:solidFill>
                  <a:srgbClr val="898989"/>
                </a:solidFill>
                <a:latin typeface="Calibri" panose="020F0502020204030204" pitchFamily="34" charset="0"/>
              </a:rPr>
              <a:pPr eaLnBrk="1" hangingPunct="1">
                <a:spcBef>
                  <a:spcPct val="0"/>
                </a:spcBef>
                <a:buFontTx/>
                <a:buNone/>
              </a:pPr>
              <a:t>6</a:t>
            </a:fld>
            <a:endParaRPr lang="en-US" altLang="en-US" sz="1200">
              <a:solidFill>
                <a:srgbClr val="898989"/>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idx="1"/>
          </p:nvPr>
        </p:nvSpPr>
        <p:spPr>
          <a:xfrm>
            <a:off x="304800" y="1493838"/>
            <a:ext cx="8229600" cy="4525962"/>
          </a:xfrm>
        </p:spPr>
        <p:txBody>
          <a:bodyPr/>
          <a:lstStyle/>
          <a:p>
            <a:pPr fontAlgn="base">
              <a:spcAft>
                <a:spcPct val="0"/>
              </a:spcAft>
            </a:pPr>
            <a:r>
              <a:rPr lang="en-US" altLang="en-US" smtClean="0"/>
              <a:t>Convex Combinations or not?</a:t>
            </a:r>
          </a:p>
          <a:p>
            <a:pPr fontAlgn="base">
              <a:spcAft>
                <a:spcPct val="0"/>
              </a:spcAft>
            </a:pPr>
            <a:endParaRPr lang="en-US" altLang="en-US" smtClean="0"/>
          </a:p>
          <a:p>
            <a:pPr fontAlgn="base">
              <a:spcAft>
                <a:spcPct val="0"/>
              </a:spcAft>
            </a:pPr>
            <a:endParaRPr lang="en-US" altLang="en-US" smtClean="0"/>
          </a:p>
          <a:p>
            <a:pPr algn="just" fontAlgn="base">
              <a:spcAft>
                <a:spcPct val="0"/>
              </a:spcAft>
              <a:buFont typeface="Arial" pitchFamily="34" charset="0"/>
              <a:buChar char="•"/>
            </a:pPr>
            <a:r>
              <a:rPr lang="en-US" altLang="en-US" smtClean="0"/>
              <a:t>In the above w</a:t>
            </a:r>
            <a:r>
              <a:rPr lang="en-US" altLang="en-US" baseline="-25000" smtClean="0"/>
              <a:t>i </a:t>
            </a:r>
            <a:r>
              <a:rPr lang="en-US" altLang="en-US" smtClean="0"/>
              <a:t>are arbitatry real numbers and so is the range of distance functions d</a:t>
            </a:r>
            <a:r>
              <a:rPr lang="en-US" altLang="en-US" baseline="-25000" smtClean="0"/>
              <a:t>i</a:t>
            </a:r>
          </a:p>
          <a:p>
            <a:pPr algn="just" fontAlgn="base">
              <a:spcAft>
                <a:spcPct val="0"/>
              </a:spcAft>
              <a:buFont typeface="Arial" pitchFamily="34" charset="0"/>
              <a:buChar char="•"/>
            </a:pPr>
            <a:endParaRPr lang="en-US" altLang="en-US" baseline="-25000" smtClean="0"/>
          </a:p>
          <a:p>
            <a:pPr algn="just" fontAlgn="base">
              <a:spcAft>
                <a:spcPct val="0"/>
              </a:spcAft>
              <a:buFont typeface="Arial" pitchFamily="34" charset="0"/>
              <a:buChar char="•"/>
            </a:pPr>
            <a:endParaRPr lang="en-US" altLang="en-US" baseline="-25000" smtClean="0"/>
          </a:p>
          <a:p>
            <a:pPr algn="just" fontAlgn="base">
              <a:spcAft>
                <a:spcPct val="0"/>
              </a:spcAft>
              <a:buFont typeface="Arial" pitchFamily="34" charset="0"/>
              <a:buChar char="•"/>
            </a:pPr>
            <a:r>
              <a:rPr lang="en-US" altLang="en-US" smtClean="0"/>
              <a:t>If the weights are restricted in this way then the sum in the first equation is called a Convex Combination.</a:t>
            </a:r>
          </a:p>
          <a:p>
            <a:pPr algn="just" fontAlgn="base">
              <a:spcAft>
                <a:spcPct val="0"/>
              </a:spcAft>
              <a:buFont typeface="Arial" pitchFamily="34" charset="0"/>
              <a:buChar char="•"/>
            </a:pPr>
            <a:endParaRPr lang="en-US" altLang="en-US" baseline="-25000" smtClean="0"/>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a:p>
            <a:pPr fontAlgn="base">
              <a:spcAft>
                <a:spcPct val="0"/>
              </a:spcAft>
            </a:pPr>
            <a:endParaRPr lang="en-US" altLang="en-US" smtClean="0"/>
          </a:p>
        </p:txBody>
      </p:sp>
      <p:sp>
        <p:nvSpPr>
          <p:cNvPr id="3" name="Content Placeholder 2"/>
          <p:cNvSpPr>
            <a:spLocks noGrp="1"/>
          </p:cNvSpPr>
          <p:nvPr>
            <p:ph sz="quarter" idx="10"/>
          </p:nvPr>
        </p:nvSpPr>
        <p:spPr/>
        <p:txBody>
          <a:bodyPr/>
          <a:lstStyle/>
          <a:p>
            <a:pPr>
              <a:defRPr/>
            </a:pPr>
            <a:r>
              <a:rPr lang="en-US" dirty="0"/>
              <a:t>Fusion of Feature Spaces and Query </a:t>
            </a:r>
            <a:r>
              <a:rPr lang="en-US" dirty="0" smtClean="0"/>
              <a:t>Results</a:t>
            </a:r>
            <a:endParaRPr lang="en-US" dirty="0"/>
          </a:p>
        </p:txBody>
      </p:sp>
      <p:pic>
        <p:nvPicPr>
          <p:cNvPr id="7987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981200"/>
            <a:ext cx="29718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3657600"/>
            <a:ext cx="259238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7987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CF00538A-3751-4D5E-A262-8A4A0612004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159C73E5-00E9-4AC4-9639-497160825644}" type="slidenum">
              <a:rPr lang="en-US" altLang="en-US" sz="1200">
                <a:solidFill>
                  <a:srgbClr val="898989"/>
                </a:solidFill>
                <a:latin typeface="Calibri" panose="020F0502020204030204" pitchFamily="34" charset="0"/>
              </a:rPr>
              <a:pPr eaLnBrk="1" hangingPunct="1">
                <a:spcBef>
                  <a:spcPct val="0"/>
                </a:spcBef>
                <a:buFontTx/>
                <a:buNone/>
              </a:pPr>
              <a:t>60</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1092206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a:xfrm>
            <a:off x="304800" y="1493838"/>
            <a:ext cx="8610600" cy="4525962"/>
          </a:xfrm>
        </p:spPr>
        <p:txBody>
          <a:bodyPr/>
          <a:lstStyle/>
          <a:p>
            <a:pPr algn="just" fontAlgn="base">
              <a:lnSpc>
                <a:spcPct val="150000"/>
              </a:lnSpc>
              <a:spcAft>
                <a:spcPct val="0"/>
              </a:spcAft>
              <a:buFont typeface="Arial" pitchFamily="34" charset="0"/>
              <a:buChar char="•"/>
            </a:pPr>
            <a:r>
              <a:rPr lang="en-US" altLang="en-US" smtClean="0"/>
              <a:t>Since the features for multimedia objects are extracted using different tools it is nessary to under the underlying representation of these features.</a:t>
            </a:r>
          </a:p>
          <a:p>
            <a:pPr algn="just" fontAlgn="base">
              <a:lnSpc>
                <a:spcPct val="150000"/>
              </a:lnSpc>
              <a:spcAft>
                <a:spcPct val="0"/>
              </a:spcAft>
              <a:buFont typeface="Arial" pitchFamily="34" charset="0"/>
              <a:buChar char="•"/>
            </a:pPr>
            <a:r>
              <a:rPr lang="en-US" altLang="en-US" smtClean="0"/>
              <a:t>If necessary they have to be standardized.</a:t>
            </a:r>
          </a:p>
          <a:p>
            <a:pPr algn="just" fontAlgn="base">
              <a:lnSpc>
                <a:spcPct val="150000"/>
              </a:lnSpc>
              <a:spcAft>
                <a:spcPct val="0"/>
              </a:spcAft>
              <a:buFont typeface="Arial" pitchFamily="34" charset="0"/>
              <a:buChar char="•"/>
            </a:pPr>
            <a:r>
              <a:rPr lang="en-US" altLang="en-US" smtClean="0"/>
              <a:t>Efficient data structures have be used for indexing which  can serious affect the performance of the system.</a:t>
            </a:r>
          </a:p>
          <a:p>
            <a:pPr algn="just" fontAlgn="base">
              <a:lnSpc>
                <a:spcPct val="150000"/>
              </a:lnSpc>
              <a:spcAft>
                <a:spcPct val="0"/>
              </a:spcAft>
              <a:buFont typeface="Arial" pitchFamily="34" charset="0"/>
              <a:buChar char="•"/>
            </a:pPr>
            <a:r>
              <a:rPr lang="en-US" altLang="en-US" smtClean="0"/>
              <a:t>Sometimes it may be essential to have one or many query objects as input at the same time which has be handled using different techniques explained. </a:t>
            </a:r>
          </a:p>
          <a:p>
            <a:pPr algn="just" fontAlgn="base">
              <a:spcAft>
                <a:spcPct val="0"/>
              </a:spcAft>
              <a:buFont typeface="Arial" pitchFamily="34" charset="0"/>
              <a:buChar char="•"/>
            </a:pPr>
            <a:endParaRPr lang="en-US" altLang="en-US" smtClean="0"/>
          </a:p>
          <a:p>
            <a:pPr algn="just" fontAlgn="base">
              <a:spcAft>
                <a:spcPct val="0"/>
              </a:spcAft>
              <a:buFont typeface="Arial" pitchFamily="34" charset="0"/>
              <a:buChar char="•"/>
            </a:pPr>
            <a:endParaRPr lang="en-US" altLang="en-US" smtClean="0"/>
          </a:p>
        </p:txBody>
      </p:sp>
      <p:sp>
        <p:nvSpPr>
          <p:cNvPr id="3" name="Content Placeholder 2"/>
          <p:cNvSpPr>
            <a:spLocks noGrp="1"/>
          </p:cNvSpPr>
          <p:nvPr>
            <p:ph sz="quarter" idx="10"/>
          </p:nvPr>
        </p:nvSpPr>
        <p:spPr/>
        <p:txBody>
          <a:bodyPr/>
          <a:lstStyle/>
          <a:p>
            <a:pPr>
              <a:defRPr/>
            </a:pPr>
            <a:r>
              <a:rPr lang="en-US" dirty="0" smtClean="0"/>
              <a:t>Take home message</a:t>
            </a:r>
            <a:endParaRPr lang="en-US" dirty="0"/>
          </a:p>
        </p:txBody>
      </p:sp>
      <p:sp>
        <p:nvSpPr>
          <p:cNvPr id="8806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8806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1F2F35F-3040-4CAF-A4E8-27E554159B7F}"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9D62422D-36F9-465E-9DFD-AC3DD46D33B1}" type="slidenum">
              <a:rPr lang="en-US" altLang="en-US" sz="1200">
                <a:solidFill>
                  <a:srgbClr val="898989"/>
                </a:solidFill>
                <a:latin typeface="Calibri" panose="020F0502020204030204" pitchFamily="34" charset="0"/>
              </a:rPr>
              <a:pPr eaLnBrk="1" hangingPunct="1">
                <a:spcBef>
                  <a:spcPct val="0"/>
                </a:spcBef>
                <a:buFontTx/>
                <a:buNone/>
              </a:pPr>
              <a:t>61</a:t>
            </a:fld>
            <a:r>
              <a:rPr lang="en-US" altLang="en-US" sz="1200">
                <a:solidFill>
                  <a:srgbClr val="898989"/>
                </a:solidFill>
                <a:latin typeface="Calibri" panose="020F0502020204030204" pitchFamily="34" charset="0"/>
              </a:rPr>
              <a:t>                    </a:t>
            </a:r>
          </a:p>
        </p:txBody>
      </p:sp>
    </p:spTree>
    <p:extLst>
      <p:ext uri="{BB962C8B-B14F-4D97-AF65-F5344CB8AC3E}">
        <p14:creationId xmlns:p14="http://schemas.microsoft.com/office/powerpoint/2010/main" val="226731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What is Multimedia?</a:t>
            </a:r>
            <a:endParaRPr lang="en-US" dirty="0"/>
          </a:p>
        </p:txBody>
      </p:sp>
      <p:pic>
        <p:nvPicPr>
          <p:cNvPr id="58370" name="Picture 2"/>
          <p:cNvPicPr>
            <a:picLocks noChangeAspect="1" noChangeArrowheads="1"/>
          </p:cNvPicPr>
          <p:nvPr/>
        </p:nvPicPr>
        <p:blipFill>
          <a:blip r:embed="rId3"/>
          <a:srcRect/>
          <a:stretch>
            <a:fillRect/>
          </a:stretch>
        </p:blipFill>
        <p:spPr bwMode="auto">
          <a:xfrm>
            <a:off x="381000" y="1524000"/>
            <a:ext cx="7848600" cy="4611688"/>
          </a:xfrm>
          <a:prstGeom prst="rect">
            <a:avLst/>
          </a:prstGeom>
          <a:noFill/>
          <a:ln w="9525">
            <a:noFill/>
            <a:miter lim="800000"/>
            <a:headEnd/>
            <a:tailEnd/>
          </a:ln>
          <a:effectLst>
            <a:prstShdw prst="shdw18" dist="17961" dir="13500000">
              <a:schemeClr val="accent1">
                <a:gamma/>
                <a:shade val="60000"/>
                <a:invGamma/>
                <a:alpha val="50000"/>
              </a:schemeClr>
            </a:prstShdw>
          </a:effectLst>
        </p:spPr>
      </p:pic>
      <p:sp>
        <p:nvSpPr>
          <p:cNvPr id="24580"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4581"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ABDA1564-7C43-4C62-A201-890D733FA16A}"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90531FE0-9640-411A-A388-C4A4D2D5E1DB}" type="slidenum">
              <a:rPr lang="en-US" altLang="en-US" sz="1200">
                <a:solidFill>
                  <a:srgbClr val="898989"/>
                </a:solidFill>
                <a:latin typeface="Calibri" panose="020F0502020204030204" pitchFamily="34" charset="0"/>
              </a:rPr>
              <a:pPr eaLnBrk="1" hangingPunct="1">
                <a:spcBef>
                  <a:spcPct val="0"/>
                </a:spcBef>
                <a:buFontTx/>
                <a:buNone/>
              </a:pPr>
              <a:t>7</a:t>
            </a:fld>
            <a:r>
              <a:rPr lang="en-US" altLang="en-US" sz="1200">
                <a:solidFill>
                  <a:srgbClr val="898989"/>
                </a:solidFill>
                <a:latin typeface="Calibri" panose="020F0502020204030204" pitchFamily="34" charset="0"/>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pPr>
              <a:buFont typeface="Arial" charset="0"/>
              <a:buNone/>
              <a:defRPr/>
            </a:pPr>
            <a:r>
              <a:rPr lang="en-US" dirty="0" smtClean="0"/>
              <a:t>Multimedia queries</a:t>
            </a:r>
            <a:endParaRPr lang="en-US" dirty="0"/>
          </a:p>
        </p:txBody>
      </p:sp>
      <p:pic>
        <p:nvPicPr>
          <p:cNvPr id="59394" name="Picture 2"/>
          <p:cNvPicPr>
            <a:picLocks noChangeAspect="1" noChangeArrowheads="1"/>
          </p:cNvPicPr>
          <p:nvPr/>
        </p:nvPicPr>
        <p:blipFill>
          <a:blip r:embed="rId3"/>
          <a:srcRect/>
          <a:stretch>
            <a:fillRect/>
          </a:stretch>
        </p:blipFill>
        <p:spPr bwMode="auto">
          <a:xfrm>
            <a:off x="533400" y="1600200"/>
            <a:ext cx="8001000" cy="4503738"/>
          </a:xfrm>
          <a:prstGeom prst="rect">
            <a:avLst/>
          </a:prstGeom>
          <a:noFill/>
          <a:ln w="9525">
            <a:noFill/>
            <a:miter lim="800000"/>
            <a:headEnd/>
            <a:tailEnd/>
          </a:ln>
          <a:effectLst>
            <a:prstShdw prst="shdw18" dist="17961" dir="13500000">
              <a:schemeClr val="accent1">
                <a:gamma/>
                <a:shade val="60000"/>
                <a:invGamma/>
                <a:alpha val="50000"/>
              </a:schemeClr>
            </a:prstShdw>
          </a:effectLst>
        </p:spPr>
      </p:pic>
      <p:sp>
        <p:nvSpPr>
          <p:cNvPr id="26628"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6629"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2823A141-7C26-4514-8A75-B29001611CCB}"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A6824AF4-B478-4852-9E60-27501E3BEF17}" type="slidenum">
              <a:rPr lang="en-US" altLang="en-US" sz="1200">
                <a:solidFill>
                  <a:srgbClr val="898989"/>
                </a:solidFill>
                <a:latin typeface="Calibri" panose="020F0502020204030204" pitchFamily="34" charset="0"/>
              </a:rPr>
              <a:pPr eaLnBrk="1" hangingPunct="1">
                <a:spcBef>
                  <a:spcPct val="0"/>
                </a:spcBef>
                <a:buFontTx/>
                <a:buNone/>
              </a:pPr>
              <a:t>8</a:t>
            </a:fld>
            <a:r>
              <a:rPr lang="en-US" altLang="en-US" sz="1200">
                <a:solidFill>
                  <a:srgbClr val="898989"/>
                </a:solidFill>
                <a:latin typeface="Calibri" panose="020F0502020204030204" pitchFamily="34" charset="0"/>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a:xfrm>
            <a:off x="304800" y="1493838"/>
            <a:ext cx="8229600" cy="639762"/>
          </a:xfrm>
        </p:spPr>
        <p:txBody>
          <a:bodyPr/>
          <a:lstStyle/>
          <a:p>
            <a:pPr fontAlgn="base">
              <a:spcAft>
                <a:spcPct val="0"/>
              </a:spcAft>
            </a:pPr>
            <a:r>
              <a:rPr lang="en-US" altLang="en-US" smtClean="0"/>
              <a:t>bits pilani hyderabad auditorium</a:t>
            </a:r>
          </a:p>
        </p:txBody>
      </p:sp>
      <p:sp>
        <p:nvSpPr>
          <p:cNvPr id="3" name="Content Placeholder 2"/>
          <p:cNvSpPr>
            <a:spLocks noGrp="1"/>
          </p:cNvSpPr>
          <p:nvPr>
            <p:ph sz="quarter" idx="10"/>
          </p:nvPr>
        </p:nvSpPr>
        <p:spPr/>
        <p:txBody>
          <a:bodyPr/>
          <a:lstStyle/>
          <a:p>
            <a:pPr>
              <a:buFont typeface="Arial" charset="0"/>
              <a:buNone/>
              <a:defRPr/>
            </a:pPr>
            <a:r>
              <a:rPr lang="en-US" dirty="0" smtClean="0"/>
              <a:t>Web based image search</a:t>
            </a:r>
            <a:endParaRPr lang="en-US" dirty="0"/>
          </a:p>
        </p:txBody>
      </p:sp>
      <p:pic>
        <p:nvPicPr>
          <p:cNvPr id="91138" name="Picture 2"/>
          <p:cNvPicPr>
            <a:picLocks noChangeAspect="1" noChangeArrowheads="1"/>
          </p:cNvPicPr>
          <p:nvPr/>
        </p:nvPicPr>
        <p:blipFill>
          <a:blip r:embed="rId2"/>
          <a:srcRect/>
          <a:stretch>
            <a:fillRect/>
          </a:stretch>
        </p:blipFill>
        <p:spPr bwMode="auto">
          <a:xfrm>
            <a:off x="914400" y="2590800"/>
            <a:ext cx="7105650" cy="3657600"/>
          </a:xfrm>
          <a:prstGeom prst="rect">
            <a:avLst/>
          </a:prstGeom>
          <a:noFill/>
          <a:ln>
            <a:noFill/>
          </a:ln>
          <a:effectLst>
            <a:prstShdw prst="shdw18" dist="17961" dir="13500000">
              <a:schemeClr val="accent1">
                <a:gamma/>
                <a:shade val="60000"/>
                <a:invGamma/>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7" name="TextBox 1"/>
          <p:cNvSpPr txBox="1">
            <a:spLocks noChangeArrowheads="1"/>
          </p:cNvSpPr>
          <p:nvPr/>
        </p:nvSpPr>
        <p:spPr bwMode="auto">
          <a:xfrm>
            <a:off x="7772400" y="6583363"/>
            <a:ext cx="1295400" cy="274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200">
                <a:latin typeface="Calibri" panose="020F0502020204030204" pitchFamily="34" charset="0"/>
              </a:rPr>
              <a:t>Pilani Campus</a:t>
            </a:r>
          </a:p>
        </p:txBody>
      </p:sp>
      <p:sp>
        <p:nvSpPr>
          <p:cNvPr id="28678" name="Date Placeholder 3"/>
          <p:cNvSpPr txBox="1">
            <a:spLocks/>
          </p:cNvSpPr>
          <p:nvPr/>
        </p:nvSpPr>
        <p:spPr bwMode="auto">
          <a:xfrm>
            <a:off x="381000" y="6540500"/>
            <a:ext cx="6019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fld id="{451DC010-C941-4224-8740-8E28CF18C068}" type="datetime1">
              <a:rPr lang="en-US" altLang="en-US" sz="1200">
                <a:solidFill>
                  <a:srgbClr val="898989"/>
                </a:solidFill>
                <a:latin typeface="Calibri" panose="020F0502020204030204" pitchFamily="34" charset="0"/>
              </a:rPr>
              <a:pPr eaLnBrk="1" hangingPunct="1">
                <a:spcBef>
                  <a:spcPct val="0"/>
                </a:spcBef>
                <a:buFontTx/>
                <a:buNone/>
              </a:pPr>
              <a:t>4/6/2019</a:t>
            </a:fld>
            <a:r>
              <a:rPr lang="en-US" altLang="en-US" sz="1200">
                <a:solidFill>
                  <a:srgbClr val="898989"/>
                </a:solidFill>
                <a:latin typeface="Calibri" panose="020F0502020204030204" pitchFamily="34" charset="0"/>
              </a:rPr>
              <a:t>                                         SS ZG537  (INFORMATION RETRIEVAL)                         </a:t>
            </a:r>
            <a:fld id="{83671AE9-1BDB-449F-B00E-D29E5A404C5C}" type="slidenum">
              <a:rPr lang="en-US" altLang="en-US" sz="1200">
                <a:solidFill>
                  <a:srgbClr val="898989"/>
                </a:solidFill>
                <a:latin typeface="Calibri" panose="020F0502020204030204" pitchFamily="34" charset="0"/>
              </a:rPr>
              <a:pPr eaLnBrk="1" hangingPunct="1">
                <a:spcBef>
                  <a:spcPct val="0"/>
                </a:spcBef>
                <a:buFontTx/>
                <a:buNone/>
              </a:pPr>
              <a:t>9</a:t>
            </a:fld>
            <a:r>
              <a:rPr lang="en-US" altLang="en-US" sz="1200">
                <a:solidFill>
                  <a:srgbClr val="898989"/>
                </a:solidFill>
                <a:latin typeface="Calibri" panose="020F0502020204030204" pitchFamily="34" charset="0"/>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4789</TotalTime>
  <Words>2719</Words>
  <Application>Microsoft Office PowerPoint</Application>
  <PresentationFormat>On-screen Show (4:3)</PresentationFormat>
  <Paragraphs>505</Paragraphs>
  <Slides>61</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2" baseType="lpstr">
      <vt:lpstr>굴림</vt:lpstr>
      <vt:lpstr>新細明體</vt:lpstr>
      <vt:lpstr>宋体</vt:lpstr>
      <vt:lpstr>Arial</vt:lpstr>
      <vt:lpstr>Calibri</vt:lpstr>
      <vt:lpstr>Tahoma</vt:lpstr>
      <vt:lpstr>Times New Roman</vt:lpstr>
      <vt:lpstr>Verdana</vt:lpstr>
      <vt:lpstr>Wingdings</vt:lpstr>
      <vt:lpstr>Office Theme</vt:lpstr>
      <vt:lpstr>Bitmap Image</vt:lpstr>
      <vt:lpstr>BITS Pilani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Lavika Goel</cp:lastModifiedBy>
  <cp:revision>373</cp:revision>
  <dcterms:created xsi:type="dcterms:W3CDTF">2011-09-14T09:42:05Z</dcterms:created>
  <dcterms:modified xsi:type="dcterms:W3CDTF">2019-04-06T09:01:16Z</dcterms:modified>
</cp:coreProperties>
</file>